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49" r:id="rId1"/>
    <p:sldMasterId id="2147483808" r:id="rId2"/>
  </p:sldMasterIdLst>
  <p:notesMasterIdLst>
    <p:notesMasterId r:id="rId39"/>
  </p:notesMasterIdLst>
  <p:sldIdLst>
    <p:sldId id="256" r:id="rId3"/>
    <p:sldId id="257" r:id="rId4"/>
    <p:sldId id="297" r:id="rId5"/>
    <p:sldId id="299" r:id="rId6"/>
    <p:sldId id="259" r:id="rId7"/>
    <p:sldId id="305" r:id="rId8"/>
    <p:sldId id="260" r:id="rId9"/>
    <p:sldId id="302" r:id="rId10"/>
    <p:sldId id="261" r:id="rId11"/>
    <p:sldId id="262" r:id="rId12"/>
    <p:sldId id="265" r:id="rId13"/>
    <p:sldId id="307" r:id="rId14"/>
    <p:sldId id="308" r:id="rId15"/>
    <p:sldId id="309" r:id="rId16"/>
    <p:sldId id="276" r:id="rId17"/>
    <p:sldId id="266" r:id="rId18"/>
    <p:sldId id="292" r:id="rId19"/>
    <p:sldId id="304" r:id="rId20"/>
    <p:sldId id="303" r:id="rId21"/>
    <p:sldId id="268" r:id="rId22"/>
    <p:sldId id="269" r:id="rId23"/>
    <p:sldId id="270" r:id="rId24"/>
    <p:sldId id="271" r:id="rId25"/>
    <p:sldId id="272" r:id="rId26"/>
    <p:sldId id="277" r:id="rId27"/>
    <p:sldId id="279" r:id="rId28"/>
    <p:sldId id="280" r:id="rId29"/>
    <p:sldId id="281" r:id="rId30"/>
    <p:sldId id="282" r:id="rId31"/>
    <p:sldId id="296" r:id="rId32"/>
    <p:sldId id="283" r:id="rId33"/>
    <p:sldId id="301" r:id="rId34"/>
    <p:sldId id="284" r:id="rId35"/>
    <p:sldId id="267" r:id="rId36"/>
    <p:sldId id="288" r:id="rId37"/>
    <p:sldId id="314" r:id="rId38"/>
  </p:sldIdLst>
  <p:sldSz cx="14630400" cy="82296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C550C-3DC3-4C89-9B07-97ED1CCAFBAD}" v="14" dt="2026-01-11T19:35:42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391" autoAdjust="0"/>
  </p:normalViewPr>
  <p:slideViewPr>
    <p:cSldViewPr snapToGrid="0" snapToObjects="1">
      <p:cViewPr varScale="1">
        <p:scale>
          <a:sx n="98" d="100"/>
          <a:sy n="98" d="100"/>
        </p:scale>
        <p:origin x="998" y="28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3849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Kallaugher" userId="74937c8e0c673700" providerId="LiveId" clId="{DC49B78D-F8E4-3804-B27F-8397B1B18BC0}"/>
    <pc:docChg chg="addSld">
      <pc:chgData name="Jim Kallaugher" userId="74937c8e0c673700" providerId="LiveId" clId="{DC49B78D-F8E4-3804-B27F-8397B1B18BC0}" dt="2025-12-14T15:14:44.520" v="0" actId="680"/>
      <pc:docMkLst>
        <pc:docMk/>
      </pc:docMkLst>
    </pc:docChg>
  </pc:docChgLst>
  <pc:docChgLst>
    <pc:chgData name="Jim Kallaugher" userId="74937c8e0c673700" providerId="LiveId" clId="{5D15B9F7-B7D2-4DA6-85AC-EA34AFD29FF3}"/>
    <pc:docChg chg="delSld modSld">
      <pc:chgData name="Jim Kallaugher" userId="74937c8e0c673700" providerId="LiveId" clId="{5D15B9F7-B7D2-4DA6-85AC-EA34AFD29FF3}" dt="2026-01-11T19:38:48.279" v="317" actId="20577"/>
      <pc:docMkLst>
        <pc:docMk/>
      </pc:docMkLst>
      <pc:sldChg chg="modNotesTx">
        <pc:chgData name="Jim Kallaugher" userId="74937c8e0c673700" providerId="LiveId" clId="{5D15B9F7-B7D2-4DA6-85AC-EA34AFD29FF3}" dt="2026-01-11T18:56:46.592" v="111" actId="20577"/>
        <pc:sldMkLst>
          <pc:docMk/>
          <pc:sldMk cId="1784679563" sldId="256"/>
        </pc:sldMkLst>
      </pc:sldChg>
      <pc:sldChg chg="modSp mod modNotesTx">
        <pc:chgData name="Jim Kallaugher" userId="74937c8e0c673700" providerId="LiveId" clId="{5D15B9F7-B7D2-4DA6-85AC-EA34AFD29FF3}" dt="2026-01-11T18:58:33.936" v="218" actId="20577"/>
        <pc:sldMkLst>
          <pc:docMk/>
          <pc:sldMk cId="0" sldId="259"/>
        </pc:sldMkLst>
        <pc:spChg chg="mod">
          <ac:chgData name="Jim Kallaugher" userId="74937c8e0c673700" providerId="LiveId" clId="{5D15B9F7-B7D2-4DA6-85AC-EA34AFD29FF3}" dt="2026-01-11T18:27:52.845" v="34" actId="20577"/>
          <ac:spMkLst>
            <pc:docMk/>
            <pc:sldMk cId="0" sldId="259"/>
            <ac:spMk id="17" creationId="{00000000-0000-0000-0000-000000000000}"/>
          </ac:spMkLst>
        </pc:spChg>
      </pc:sldChg>
      <pc:sldChg chg="modSp mod">
        <pc:chgData name="Jim Kallaugher" userId="74937c8e0c673700" providerId="LiveId" clId="{5D15B9F7-B7D2-4DA6-85AC-EA34AFD29FF3}" dt="2026-01-11T18:28:14.126" v="37" actId="20577"/>
        <pc:sldMkLst>
          <pc:docMk/>
          <pc:sldMk cId="0" sldId="260"/>
        </pc:sldMkLst>
        <pc:spChg chg="mod">
          <ac:chgData name="Jim Kallaugher" userId="74937c8e0c673700" providerId="LiveId" clId="{5D15B9F7-B7D2-4DA6-85AC-EA34AFD29FF3}" dt="2026-01-11T18:28:14.126" v="37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Jim Kallaugher" userId="74937c8e0c673700" providerId="LiveId" clId="{5D15B9F7-B7D2-4DA6-85AC-EA34AFD29FF3}" dt="2026-01-11T18:23:06.854" v="20" actId="20577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Jim Kallaugher" userId="74937c8e0c673700" providerId="LiveId" clId="{5D15B9F7-B7D2-4DA6-85AC-EA34AFD29FF3}" dt="2026-01-11T18:23:30.449" v="21" actId="2696"/>
        <pc:sldMkLst>
          <pc:docMk/>
          <pc:sldMk cId="0" sldId="263"/>
        </pc:sldMkLst>
      </pc:sldChg>
      <pc:sldChg chg="del">
        <pc:chgData name="Jim Kallaugher" userId="74937c8e0c673700" providerId="LiveId" clId="{5D15B9F7-B7D2-4DA6-85AC-EA34AFD29FF3}" dt="2026-01-11T18:23:40.031" v="22" actId="2696"/>
        <pc:sldMkLst>
          <pc:docMk/>
          <pc:sldMk cId="0" sldId="264"/>
        </pc:sldMkLst>
      </pc:sldChg>
      <pc:sldChg chg="modNotesTx">
        <pc:chgData name="Jim Kallaugher" userId="74937c8e0c673700" providerId="LiveId" clId="{5D15B9F7-B7D2-4DA6-85AC-EA34AFD29FF3}" dt="2026-01-11T19:38:36.101" v="316" actId="6549"/>
        <pc:sldMkLst>
          <pc:docMk/>
          <pc:sldMk cId="0" sldId="265"/>
        </pc:sldMkLst>
      </pc:sldChg>
      <pc:sldChg chg="del">
        <pc:chgData name="Jim Kallaugher" userId="74937c8e0c673700" providerId="LiveId" clId="{5D15B9F7-B7D2-4DA6-85AC-EA34AFD29FF3}" dt="2026-01-11T18:25:50.206" v="28" actId="2696"/>
        <pc:sldMkLst>
          <pc:docMk/>
          <pc:sldMk cId="0" sldId="275"/>
        </pc:sldMkLst>
      </pc:sldChg>
      <pc:sldChg chg="modNotesTx">
        <pc:chgData name="Jim Kallaugher" userId="74937c8e0c673700" providerId="LiveId" clId="{5D15B9F7-B7D2-4DA6-85AC-EA34AFD29FF3}" dt="2026-01-11T18:51:46.891" v="96" actId="20577"/>
        <pc:sldMkLst>
          <pc:docMk/>
          <pc:sldMk cId="0" sldId="276"/>
        </pc:sldMkLst>
      </pc:sldChg>
      <pc:sldChg chg="modSp mod modNotesTx">
        <pc:chgData name="Jim Kallaugher" userId="74937c8e0c673700" providerId="LiveId" clId="{5D15B9F7-B7D2-4DA6-85AC-EA34AFD29FF3}" dt="2026-01-11T19:01:58.397" v="313" actId="20577"/>
        <pc:sldMkLst>
          <pc:docMk/>
          <pc:sldMk cId="0" sldId="284"/>
        </pc:sldMkLst>
        <pc:spChg chg="mod">
          <ac:chgData name="Jim Kallaugher" userId="74937c8e0c673700" providerId="LiveId" clId="{5D15B9F7-B7D2-4DA6-85AC-EA34AFD29FF3}" dt="2026-01-11T18:25:59.853" v="29" actId="20577"/>
          <ac:spMkLst>
            <pc:docMk/>
            <pc:sldMk cId="0" sldId="284"/>
            <ac:spMk id="2" creationId="{00000000-0000-0000-0000-000000000000}"/>
          </ac:spMkLst>
        </pc:spChg>
      </pc:sldChg>
      <pc:sldChg chg="del">
        <pc:chgData name="Jim Kallaugher" userId="74937c8e0c673700" providerId="LiveId" clId="{5D15B9F7-B7D2-4DA6-85AC-EA34AFD29FF3}" dt="2026-01-11T18:25:33.590" v="27" actId="2696"/>
        <pc:sldMkLst>
          <pc:docMk/>
          <pc:sldMk cId="0" sldId="287"/>
        </pc:sldMkLst>
      </pc:sldChg>
      <pc:sldChg chg="modNotesTx">
        <pc:chgData name="Jim Kallaugher" userId="74937c8e0c673700" providerId="LiveId" clId="{5D15B9F7-B7D2-4DA6-85AC-EA34AFD29FF3}" dt="2026-01-11T18:57:02.305" v="127" actId="20577"/>
        <pc:sldMkLst>
          <pc:docMk/>
          <pc:sldMk cId="2956387286" sldId="297"/>
        </pc:sldMkLst>
      </pc:sldChg>
      <pc:sldChg chg="del">
        <pc:chgData name="Jim Kallaugher" userId="74937c8e0c673700" providerId="LiveId" clId="{5D15B9F7-B7D2-4DA6-85AC-EA34AFD29FF3}" dt="2026-01-11T18:26:37.980" v="32" actId="2696"/>
        <pc:sldMkLst>
          <pc:docMk/>
          <pc:sldMk cId="2559164034" sldId="298"/>
        </pc:sldMkLst>
      </pc:sldChg>
      <pc:sldChg chg="del">
        <pc:chgData name="Jim Kallaugher" userId="74937c8e0c673700" providerId="LiveId" clId="{5D15B9F7-B7D2-4DA6-85AC-EA34AFD29FF3}" dt="2026-01-11T18:26:16.273" v="30" actId="2696"/>
        <pc:sldMkLst>
          <pc:docMk/>
          <pc:sldMk cId="4187199231" sldId="300"/>
        </pc:sldMkLst>
      </pc:sldChg>
      <pc:sldChg chg="modSp mod modNotesTx">
        <pc:chgData name="Jim Kallaugher" userId="74937c8e0c673700" providerId="LiveId" clId="{5D15B9F7-B7D2-4DA6-85AC-EA34AFD29FF3}" dt="2026-01-11T19:02:07.051" v="314" actId="20577"/>
        <pc:sldMkLst>
          <pc:docMk/>
          <pc:sldMk cId="2592427762" sldId="301"/>
        </pc:sldMkLst>
        <pc:spChg chg="mod">
          <ac:chgData name="Jim Kallaugher" userId="74937c8e0c673700" providerId="LiveId" clId="{5D15B9F7-B7D2-4DA6-85AC-EA34AFD29FF3}" dt="2026-01-11T18:29:08.919" v="38" actId="20577"/>
          <ac:spMkLst>
            <pc:docMk/>
            <pc:sldMk cId="2592427762" sldId="301"/>
            <ac:spMk id="3" creationId="{74B79A3B-AA5A-AA04-AD6E-A84BA5617F75}"/>
          </ac:spMkLst>
        </pc:spChg>
      </pc:sldChg>
      <pc:sldChg chg="modNotesTx">
        <pc:chgData name="Jim Kallaugher" userId="74937c8e0c673700" providerId="LiveId" clId="{5D15B9F7-B7D2-4DA6-85AC-EA34AFD29FF3}" dt="2026-01-11T18:59:24.412" v="228" actId="20577"/>
        <pc:sldMkLst>
          <pc:docMk/>
          <pc:sldMk cId="1543680208" sldId="302"/>
        </pc:sldMkLst>
      </pc:sldChg>
      <pc:sldChg chg="modNotesTx">
        <pc:chgData name="Jim Kallaugher" userId="74937c8e0c673700" providerId="LiveId" clId="{5D15B9F7-B7D2-4DA6-85AC-EA34AFD29FF3}" dt="2026-01-11T19:00:14.319" v="238" actId="20577"/>
        <pc:sldMkLst>
          <pc:docMk/>
          <pc:sldMk cId="1768565686" sldId="303"/>
        </pc:sldMkLst>
      </pc:sldChg>
      <pc:sldChg chg="del">
        <pc:chgData name="Jim Kallaugher" userId="74937c8e0c673700" providerId="LiveId" clId="{5D15B9F7-B7D2-4DA6-85AC-EA34AFD29FF3}" dt="2026-01-11T18:26:34.797" v="31" actId="2696"/>
        <pc:sldMkLst>
          <pc:docMk/>
          <pc:sldMk cId="4158389350" sldId="306"/>
        </pc:sldMkLst>
      </pc:sldChg>
      <pc:sldChg chg="modNotesTx">
        <pc:chgData name="Jim Kallaugher" userId="74937c8e0c673700" providerId="LiveId" clId="{5D15B9F7-B7D2-4DA6-85AC-EA34AFD29FF3}" dt="2026-01-11T19:38:48.279" v="317" actId="20577"/>
        <pc:sldMkLst>
          <pc:docMk/>
          <pc:sldMk cId="1501965543" sldId="307"/>
        </pc:sldMkLst>
      </pc:sldChg>
      <pc:sldChg chg="modNotesTx">
        <pc:chgData name="Jim Kallaugher" userId="74937c8e0c673700" providerId="LiveId" clId="{5D15B9F7-B7D2-4DA6-85AC-EA34AFD29FF3}" dt="2026-01-11T18:51:03.094" v="64" actId="20577"/>
        <pc:sldMkLst>
          <pc:docMk/>
          <pc:sldMk cId="3782335647" sldId="308"/>
        </pc:sldMkLst>
      </pc:sldChg>
      <pc:sldChg chg="modNotesTx">
        <pc:chgData name="Jim Kallaugher" userId="74937c8e0c673700" providerId="LiveId" clId="{5D15B9F7-B7D2-4DA6-85AC-EA34AFD29FF3}" dt="2026-01-11T18:51:34.625" v="78" actId="20577"/>
        <pc:sldMkLst>
          <pc:docMk/>
          <pc:sldMk cId="2385076339" sldId="309"/>
        </pc:sldMkLst>
      </pc:sldChg>
      <pc:sldChg chg="del">
        <pc:chgData name="Jim Kallaugher" userId="74937c8e0c673700" providerId="LiveId" clId="{5D15B9F7-B7D2-4DA6-85AC-EA34AFD29FF3}" dt="2026-01-11T18:24:16.011" v="24" actId="2696"/>
        <pc:sldMkLst>
          <pc:docMk/>
          <pc:sldMk cId="3902471594" sldId="310"/>
        </pc:sldMkLst>
      </pc:sldChg>
      <pc:sldChg chg="del">
        <pc:chgData name="Jim Kallaugher" userId="74937c8e0c673700" providerId="LiveId" clId="{5D15B9F7-B7D2-4DA6-85AC-EA34AFD29FF3}" dt="2026-01-11T18:24:05.289" v="23" actId="2696"/>
        <pc:sldMkLst>
          <pc:docMk/>
          <pc:sldMk cId="223609078" sldId="311"/>
        </pc:sldMkLst>
      </pc:sldChg>
      <pc:sldChg chg="del">
        <pc:chgData name="Jim Kallaugher" userId="74937c8e0c673700" providerId="LiveId" clId="{5D15B9F7-B7D2-4DA6-85AC-EA34AFD29FF3}" dt="2026-01-11T18:24:23.288" v="25" actId="2696"/>
        <pc:sldMkLst>
          <pc:docMk/>
          <pc:sldMk cId="1934087086" sldId="312"/>
        </pc:sldMkLst>
      </pc:sldChg>
      <pc:sldChg chg="del">
        <pc:chgData name="Jim Kallaugher" userId="74937c8e0c673700" providerId="LiveId" clId="{5D15B9F7-B7D2-4DA6-85AC-EA34AFD29FF3}" dt="2026-01-11T18:24:39.913" v="26" actId="2696"/>
        <pc:sldMkLst>
          <pc:docMk/>
          <pc:sldMk cId="2869342858" sldId="313"/>
        </pc:sldMkLst>
      </pc:sldChg>
      <pc:sldChg chg="modNotesTx">
        <pc:chgData name="Jim Kallaugher" userId="74937c8e0c673700" providerId="LiveId" clId="{5D15B9F7-B7D2-4DA6-85AC-EA34AFD29FF3}" dt="2026-01-11T18:45:01.724" v="48" actId="20577"/>
        <pc:sldMkLst>
          <pc:docMk/>
          <pc:sldMk cId="3809959704" sldId="31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98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i="1" dirty="0">
                <a:latin typeface="Arial" panose="020B0604020202020204" pitchFamily="34" charset="0"/>
              </a:rPr>
              <a:t>Opening Slide</a:t>
            </a: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r>
              <a:rPr lang="en-US" sz="1500" b="1" i="1" dirty="0">
                <a:latin typeface="Arial" panose="020B0604020202020204" pitchFamily="34" charset="0"/>
              </a:rPr>
              <a:t>Good Afternoon </a:t>
            </a:r>
            <a:br>
              <a:rPr lang="en-US" sz="1500" b="1" i="1" dirty="0">
                <a:latin typeface="Arial" panose="020B0604020202020204" pitchFamily="34" charset="0"/>
              </a:rPr>
            </a:br>
            <a:r>
              <a:rPr lang="en-US" sz="1500" b="1" i="1" dirty="0">
                <a:latin typeface="Arial" panose="020B0604020202020204" pitchFamily="34" charset="0"/>
              </a:rPr>
              <a:t>Coming right after lunch is a tough act to follow!</a:t>
            </a:r>
          </a:p>
          <a:p>
            <a:endParaRPr lang="en-US" sz="1500" b="1" i="1" dirty="0">
              <a:latin typeface="Arial" panose="020B0604020202020204" pitchFamily="34" charset="0"/>
            </a:endParaRPr>
          </a:p>
          <a:p>
            <a:r>
              <a:rPr lang="en-US" sz="1500" b="1" i="1" dirty="0">
                <a:latin typeface="Arial" panose="020B0604020202020204" pitchFamily="34" charset="0"/>
              </a:rPr>
              <a:t>I hope I can keep this entertaining enough so that you don’t fall asleep.</a:t>
            </a:r>
            <a:br>
              <a:rPr lang="en-US" sz="1500" dirty="0">
                <a:latin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</a:rPr>
            </a:br>
            <a:r>
              <a:rPr lang="en-US" sz="1500" b="1" i="0" baseline="0" dirty="0">
                <a:latin typeface="Arial" panose="020B0604020202020204" pitchFamily="34" charset="0"/>
              </a:rPr>
              <a:t>Let’s walk through our handouts </a:t>
            </a:r>
            <a:r>
              <a:rPr lang="en-US" sz="1500" dirty="0">
                <a:latin typeface="Arial" panose="020B0604020202020204" pitchFamily="34" charset="0"/>
              </a:rPr>
              <a:t>for a moment, so you have an idea of what we’re going to cover:</a:t>
            </a:r>
            <a:br>
              <a:rPr lang="en-US" sz="1500" dirty="0">
                <a:latin typeface="Arial" panose="020B0604020202020204" pitchFamily="34" charset="0"/>
              </a:rPr>
            </a:br>
            <a:br>
              <a:rPr lang="en-US" sz="150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Overviews of AI &amp; ChatGPT</a:t>
            </a:r>
          </a:p>
          <a:p>
            <a:r>
              <a:rPr lang="en-US" sz="1500" b="1" i="1" baseline="0" dirty="0">
                <a:latin typeface="Arial" panose="020B0604020202020204" pitchFamily="34" charset="0"/>
              </a:rPr>
              <a:t>Prompts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Staying Safe &amp; Smart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Benefits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Demo Ideas</a:t>
            </a:r>
            <a:br>
              <a:rPr lang="en-US" sz="1500" b="1" i="1" baseline="0" dirty="0">
                <a:latin typeface="Arial" panose="020B0604020202020204" pitchFamily="34" charset="0"/>
              </a:rPr>
            </a:br>
            <a:r>
              <a:rPr lang="en-US" sz="1500" b="1" i="1" baseline="0" dirty="0">
                <a:latin typeface="Arial" panose="020B0604020202020204" pitchFamily="34" charset="0"/>
              </a:rPr>
              <a:t>Accessing ChatGPT</a:t>
            </a:r>
          </a:p>
          <a:p>
            <a:r>
              <a:rPr lang="en-US" sz="1500" b="1" i="1" baseline="0" dirty="0">
                <a:latin typeface="Arial" panose="020B0604020202020204" pitchFamily="34" charset="0"/>
              </a:rPr>
              <a:t>Final Take-Aways</a:t>
            </a:r>
            <a:br>
              <a:rPr lang="en-US" sz="1500" dirty="0">
                <a:latin typeface="Arial" panose="020B0604020202020204" pitchFamily="34" charset="0"/>
              </a:rPr>
            </a:br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</a:rPr>
              <a:t>Put your mind at ease that </a:t>
            </a:r>
            <a:r>
              <a:rPr lang="en-US" sz="1500" b="1" i="0" baseline="0" dirty="0">
                <a:latin typeface="Arial" panose="020B0604020202020204" pitchFamily="34" charset="0"/>
              </a:rPr>
              <a:t>you don’t have to write anything down to review this stuff later, if desired.</a:t>
            </a:r>
            <a:br>
              <a:rPr lang="en-US" b="1" i="0" baseline="0" dirty="0">
                <a:latin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</a:rPr>
            </a:br>
            <a:endParaRPr lang="en-US" b="1" i="0" baseline="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80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So, What Is AI?</a:t>
            </a:r>
          </a:p>
          <a:p>
            <a:pPr lvl="0"/>
            <a:r>
              <a:rPr lang="en-US" sz="1500" dirty="0"/>
              <a:t>Innovative software trained on patterns.</a:t>
            </a:r>
          </a:p>
          <a:p>
            <a:pPr lvl="0"/>
            <a:r>
              <a:rPr lang="en-US" sz="1500" dirty="0"/>
              <a:t> It reads &amp; processes vast amounts of info, and </a:t>
            </a:r>
          </a:p>
          <a:p>
            <a:pPr lvl="0"/>
            <a:r>
              <a:rPr lang="en-US" sz="1500" dirty="0"/>
              <a:t>helps solve everyday problems</a:t>
            </a:r>
          </a:p>
          <a:p>
            <a:pPr lvl="0"/>
            <a:endParaRPr lang="en-US" sz="1500" dirty="0"/>
          </a:p>
          <a:p>
            <a:pPr lvl="0"/>
            <a:r>
              <a:rPr lang="en-US" sz="1500" b="1" i="0" baseline="0" dirty="0"/>
              <a:t>It Speaks in everyday English</a:t>
            </a:r>
          </a:p>
          <a:p>
            <a:pPr lvl="0"/>
            <a:endParaRPr lang="en-US" sz="1500" dirty="0"/>
          </a:p>
          <a:p>
            <a:r>
              <a:rPr lang="en-US" sz="1500" b="1" i="1" dirty="0"/>
              <a:t>AI Does Not Replace People!</a:t>
            </a:r>
          </a:p>
          <a:p>
            <a:pPr lvl="0"/>
            <a:r>
              <a:rPr lang="en-US" sz="1500" dirty="0"/>
              <a:t>It assists, doesn’t replace</a:t>
            </a:r>
          </a:p>
          <a:p>
            <a:pPr lvl="0"/>
            <a:r>
              <a:rPr lang="en-US" sz="1500" dirty="0"/>
              <a:t>You stay in control</a:t>
            </a:r>
          </a:p>
          <a:p>
            <a:pPr lvl="0"/>
            <a:r>
              <a:rPr lang="en-US" sz="1500" dirty="0"/>
              <a:t>Your judgment matters</a:t>
            </a:r>
          </a:p>
          <a:p>
            <a:pPr lvl="0"/>
            <a:endParaRPr lang="en-US" sz="1500" dirty="0"/>
          </a:p>
          <a:p>
            <a:r>
              <a:rPr lang="en-US" sz="1500" b="1" i="1" dirty="0"/>
              <a:t>Why It Sounds Human</a:t>
            </a:r>
          </a:p>
          <a:p>
            <a:pPr lvl="0"/>
            <a:r>
              <a:rPr lang="en-US" sz="1500" dirty="0"/>
              <a:t>Learns how people write</a:t>
            </a:r>
          </a:p>
          <a:p>
            <a:pPr lvl="0"/>
            <a:r>
              <a:rPr lang="en-US" sz="1500" dirty="0"/>
              <a:t>Mimics natural tone</a:t>
            </a:r>
          </a:p>
          <a:p>
            <a:r>
              <a:rPr lang="en-US" sz="1500" dirty="0"/>
              <a:t>Not consciousness — patterns</a:t>
            </a: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AI knows a lot, but not everything.</a:t>
            </a:r>
            <a:br>
              <a:rPr lang="en-US" sz="1500" dirty="0"/>
            </a:br>
            <a:r>
              <a:rPr lang="en-US" sz="1500" dirty="0"/>
              <a:t>Always double-check breaking news, prices, dates, or time-sensitive info.</a:t>
            </a:r>
          </a:p>
          <a:p>
            <a:r>
              <a:rPr lang="en-US" sz="1500" dirty="0"/>
              <a:t> </a:t>
            </a:r>
          </a:p>
          <a:p>
            <a:r>
              <a:rPr lang="en-US" sz="1500" b="1" dirty="0"/>
              <a:t>It Can Get Things Wrong</a:t>
            </a:r>
          </a:p>
          <a:p>
            <a:pPr lvl="0"/>
            <a:r>
              <a:rPr lang="en-US" sz="1500" dirty="0"/>
              <a:t>Sometimes makes mistakes</a:t>
            </a:r>
          </a:p>
          <a:p>
            <a:pPr lvl="0"/>
            <a:r>
              <a:rPr lang="en-US" sz="1500" dirty="0"/>
              <a:t>Sounds confident even when wrong</a:t>
            </a:r>
          </a:p>
          <a:p>
            <a:pPr lvl="0"/>
            <a:r>
              <a:rPr lang="en-US" sz="1500" dirty="0"/>
              <a:t>Check important info</a:t>
            </a:r>
            <a:br>
              <a:rPr lang="en-US" sz="1500" dirty="0"/>
            </a:br>
            <a:endParaRPr lang="en-US" sz="1500" dirty="0"/>
          </a:p>
          <a:p>
            <a:pPr lvl="0"/>
            <a:r>
              <a:rPr lang="en-US" sz="1500" b="1" i="1" dirty="0"/>
              <a:t>Remember – Predicts – like a meteorologist – </a:t>
            </a:r>
          </a:p>
          <a:p>
            <a:pPr lvl="0"/>
            <a:endParaRPr lang="en-US" sz="1500" b="1" i="1" dirty="0"/>
          </a:p>
          <a:p>
            <a:pPr lvl="0"/>
            <a:r>
              <a:rPr lang="en-US" sz="1500" b="1" i="1" dirty="0"/>
              <a:t> Weather forecasters look at a bunch of data</a:t>
            </a:r>
          </a:p>
          <a:p>
            <a:pPr lvl="0"/>
            <a:r>
              <a:rPr lang="en-US" sz="1500" b="1" i="1" dirty="0"/>
              <a:t>quickly analyze and sometimes get things wrong! </a:t>
            </a:r>
          </a:p>
          <a:p>
            <a:pPr lvl="0"/>
            <a:endParaRPr lang="en-US" sz="1500" b="1" i="1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11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/>
              <a:t>This </a:t>
            </a:r>
            <a:r>
              <a:rPr lang="en-US" dirty="0"/>
              <a:t>idea is here to </a:t>
            </a:r>
            <a:r>
              <a:rPr lang="en-US" b="1" dirty="0"/>
              <a:t>lower expectations</a:t>
            </a:r>
            <a:r>
              <a:rPr lang="en-US" dirty="0"/>
              <a:t>, not raise fear.</a:t>
            </a:r>
          </a:p>
          <a:p>
            <a:pPr>
              <a:buNone/>
            </a:pPr>
            <a:r>
              <a:rPr lang="en-US" dirty="0"/>
              <a:t>AI is impressive — but it doesn’t </a:t>
            </a:r>
            <a:r>
              <a:rPr lang="en-US" i="1" dirty="0"/>
              <a:t>experience</a:t>
            </a:r>
            <a:r>
              <a:rPr lang="en-US" dirty="0"/>
              <a:t> life the way you do.</a:t>
            </a:r>
          </a:p>
          <a:p>
            <a:pPr>
              <a:buNone/>
            </a:pPr>
            <a:r>
              <a:rPr lang="en-US" dirty="0"/>
              <a:t>That’s actually good news, because it means your judgment still matters.</a:t>
            </a:r>
          </a:p>
          <a:p>
            <a:pPr>
              <a:buNone/>
            </a:pPr>
            <a:r>
              <a:rPr lang="en-US" dirty="0"/>
              <a:t>Think of AI as very skilled at language, but not wisdom.</a:t>
            </a:r>
          </a:p>
          <a:p>
            <a:pPr>
              <a:buNone/>
            </a:pPr>
            <a:r>
              <a:rPr lang="en-US" dirty="0"/>
              <a:t>It can help you get organized, unstuck, or started —</a:t>
            </a:r>
            <a:br>
              <a:rPr lang="en-US" dirty="0"/>
            </a:br>
            <a:r>
              <a:rPr lang="en-US" dirty="0"/>
              <a:t>but it still needs </a:t>
            </a:r>
            <a:r>
              <a:rPr lang="en-US" i="1" dirty="0"/>
              <a:t>you</a:t>
            </a:r>
            <a:r>
              <a:rPr lang="en-US" dirty="0"/>
              <a:t> to steer the ship.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82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slide is about </a:t>
            </a:r>
            <a:r>
              <a:rPr lang="en-US" b="1" dirty="0"/>
              <a:t>roles</a:t>
            </a:r>
            <a:r>
              <a:rPr lang="en-US" dirty="0"/>
              <a:t>, not intelligence.</a:t>
            </a:r>
          </a:p>
          <a:p>
            <a:r>
              <a:rPr lang="en-US" dirty="0"/>
              <a:t>You don’t need to know how AI works under the hood.</a:t>
            </a:r>
          </a:p>
          <a:p>
            <a:r>
              <a:rPr lang="en-US" dirty="0"/>
              <a:t>Your job is to ask good questions and decide what matters.</a:t>
            </a:r>
          </a:p>
          <a:p>
            <a:r>
              <a:rPr lang="en-US" dirty="0"/>
              <a:t>AI’s job is to do the grunt work quickly.</a:t>
            </a:r>
          </a:p>
          <a:p>
            <a:r>
              <a:rPr lang="en-US" dirty="0"/>
              <a:t>If something feels off, you correct it — just like you would a helpful assistant.</a:t>
            </a:r>
          </a:p>
          <a:p>
            <a:r>
              <a:rPr lang="en-US" dirty="0"/>
              <a:t>That balance is where the power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66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why we don’t treat AI like an authority figure.</a:t>
            </a:r>
          </a:p>
          <a:p>
            <a:r>
              <a:rPr lang="en-US" dirty="0"/>
              <a:t>It doesn’t know when it </a:t>
            </a:r>
            <a:r>
              <a:rPr lang="en-US" i="1" dirty="0"/>
              <a:t>should</a:t>
            </a:r>
            <a:r>
              <a:rPr lang="en-US" dirty="0"/>
              <a:t> say “I don’t know.”</a:t>
            </a:r>
          </a:p>
          <a:p>
            <a:r>
              <a:rPr lang="en-US" dirty="0"/>
              <a:t>So confidence doesn’t equal correctness.</a:t>
            </a:r>
          </a:p>
          <a:p>
            <a:r>
              <a:rPr lang="en-US" dirty="0"/>
              <a:t>The fix is simple:</a:t>
            </a:r>
            <a:br>
              <a:rPr lang="en-US" dirty="0"/>
            </a:br>
            <a:r>
              <a:rPr lang="en-US" dirty="0"/>
              <a:t>ask follow-up questions, slow it down, or verify elsewhere.</a:t>
            </a:r>
          </a:p>
          <a:p>
            <a:r>
              <a:rPr lang="en-US" dirty="0"/>
              <a:t>Same common sense you already use with news, ads, or emails.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8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600" dirty="0"/>
              <a:t>This slide is here to remove the intimidation factor.</a:t>
            </a:r>
          </a:p>
          <a:p>
            <a:r>
              <a:rPr lang="en-US" sz="1600" dirty="0"/>
              <a:t>You’re not stepping into something foreign —</a:t>
            </a:r>
            <a:br>
              <a:rPr lang="en-US" sz="1600" dirty="0"/>
            </a:br>
            <a:r>
              <a:rPr lang="en-US" sz="1600" dirty="0"/>
              <a:t>you’re just stepping </a:t>
            </a:r>
            <a:r>
              <a:rPr lang="en-US" sz="1600" b="1" dirty="0"/>
              <a:t>closer to the controls</a:t>
            </a:r>
            <a:r>
              <a:rPr lang="en-US" sz="1600" dirty="0"/>
              <a:t>.</a:t>
            </a:r>
          </a:p>
          <a:p>
            <a:r>
              <a:rPr lang="en-US" sz="1600" dirty="0"/>
              <a:t>ChatGPT takes the same kind of technology you already use</a:t>
            </a:r>
            <a:br>
              <a:rPr lang="en-US" sz="1600" dirty="0"/>
            </a:br>
            <a:r>
              <a:rPr lang="en-US" sz="1600" dirty="0"/>
              <a:t>and puts it in a conversation instead of a menu or button.</a:t>
            </a:r>
          </a:p>
          <a:p>
            <a:r>
              <a:rPr lang="en-US" sz="1600" dirty="0"/>
              <a:t>No learning curve — just curiosity.</a:t>
            </a:r>
          </a:p>
          <a:p>
            <a:endParaRPr lang="en-US" sz="1500" dirty="0"/>
          </a:p>
          <a:p>
            <a:pPr lvl="0"/>
            <a:endParaRPr lang="en-US" sz="1500" dirty="0"/>
          </a:p>
          <a:p>
            <a:br>
              <a:rPr lang="en-US" sz="1500" dirty="0"/>
            </a:br>
            <a:endParaRPr lang="en-US" sz="1500" dirty="0"/>
          </a:p>
          <a:p>
            <a:pPr lvl="0"/>
            <a:r>
              <a:rPr lang="en-US" sz="1500" b="1" i="1" dirty="0"/>
              <a:t> “AI has been here quietly, all around us, for a while now.”</a:t>
            </a:r>
          </a:p>
          <a:p>
            <a:br>
              <a:rPr lang="en-US" sz="900" dirty="0"/>
            </a:br>
            <a:endParaRPr lang="en-US" sz="900" dirty="0"/>
          </a:p>
          <a:p>
            <a:br>
              <a:rPr lang="en-US" sz="900" dirty="0"/>
            </a:br>
            <a:endParaRPr lang="en-US" sz="900" dirty="0"/>
          </a:p>
          <a:p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15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Play Video #2 How AI Works…</a:t>
            </a:r>
            <a:br>
              <a:rPr lang="en-US" sz="1500" b="1" dirty="0"/>
            </a:br>
            <a:br>
              <a:rPr lang="en-US" sz="1500" b="1" dirty="0"/>
            </a:br>
            <a:r>
              <a:rPr lang="en-US" sz="1500" b="1" dirty="0"/>
              <a:t>Again, this is to reinforce the ideas we just went over…</a:t>
            </a:r>
            <a:br>
              <a:rPr lang="en-US" sz="1500" b="1" dirty="0"/>
            </a:br>
            <a:endParaRPr lang="en-US" sz="15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16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956" y="4620370"/>
            <a:ext cx="5853289" cy="3780681"/>
          </a:xfrm>
          <a:prstGeom prst="rect">
            <a:avLst/>
          </a:prstGeom>
        </p:spPr>
        <p:txBody>
          <a:bodyPr lIns="67664" tIns="33832" rIns="67664" bIns="33832"/>
          <a:lstStyle/>
          <a:p>
            <a:r>
              <a:rPr lang="en-US" b="1" i="1" baseline="0" dirty="0"/>
              <a:t>Read Cartoon</a:t>
            </a:r>
          </a:p>
          <a:p>
            <a:endParaRPr lang="en-US" b="1" i="1" baseline="0" dirty="0"/>
          </a:p>
          <a:p>
            <a:endParaRPr lang="en-US" b="1" i="1" baseline="0" dirty="0"/>
          </a:p>
          <a:p>
            <a:r>
              <a:rPr lang="en-US" b="1" i="1" baseline="0" dirty="0"/>
              <a:t>Wait for Laugh &amp; Pause for any Q’s</a:t>
            </a:r>
          </a:p>
        </p:txBody>
      </p:sp>
    </p:spTree>
    <p:extLst>
      <p:ext uri="{BB962C8B-B14F-4D97-AF65-F5344CB8AC3E}">
        <p14:creationId xmlns:p14="http://schemas.microsoft.com/office/powerpoint/2010/main" val="2315348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Stretch Break  +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Any Questions So Far?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0254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ChatGPT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59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500" b="1" dirty="0"/>
          </a:p>
          <a:p>
            <a:pPr defTabSz="676634">
              <a:defRPr/>
            </a:pPr>
            <a:r>
              <a:rPr lang="en-US" sz="1500" b="1" dirty="0"/>
              <a:t>Welcome, everyone. </a:t>
            </a:r>
            <a:r>
              <a:rPr lang="en-US" sz="1500" dirty="0"/>
              <a:t>Today, we're going to take a simple, friendly tour of Artificial Intelligence and ChatGPT.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-</a:t>
            </a:r>
            <a:r>
              <a:rPr lang="en-US" sz="1500" b="1" i="0" baseline="0" dirty="0"/>
              <a:t>What they are, </a:t>
            </a:r>
            <a:br>
              <a:rPr lang="en-US" sz="1500" b="1" i="0" baseline="0" dirty="0"/>
            </a:br>
            <a:r>
              <a:rPr lang="en-US" sz="1500" b="1" i="0" baseline="0" dirty="0"/>
              <a:t>- Why they  matter, and </a:t>
            </a:r>
            <a:br>
              <a:rPr lang="en-US" sz="1500" b="1" i="0" baseline="0" dirty="0"/>
            </a:br>
            <a:r>
              <a:rPr lang="en-US" sz="1500" b="1" i="0" baseline="0" dirty="0"/>
              <a:t>- How they genuinely make life easier</a:t>
            </a:r>
            <a:br>
              <a:rPr lang="en-US" sz="1500" dirty="0"/>
            </a:br>
            <a:br>
              <a:rPr lang="en-US" sz="1500" dirty="0"/>
            </a:br>
            <a:r>
              <a:rPr lang="en-US" sz="1500" dirty="0"/>
              <a:t>No Jargon, No Pressure, No tests!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500" dirty="0"/>
              <a:t>This session is designed for everyday users — especially us seniors.</a:t>
            </a:r>
            <a:br>
              <a:rPr lang="en-US" sz="1500" dirty="0"/>
            </a:br>
            <a:br>
              <a:rPr lang="en-US" sz="1500" dirty="0"/>
            </a:br>
            <a:r>
              <a:rPr lang="en-US" sz="1500" b="1" i="0" baseline="0" dirty="0"/>
              <a:t>If you can ask a question,</a:t>
            </a:r>
          </a:p>
          <a:p>
            <a:pPr defTabSz="676634">
              <a:defRPr/>
            </a:pPr>
            <a:r>
              <a:rPr lang="en-US" sz="1500" b="1" i="0" baseline="0" dirty="0"/>
              <a:t>email a letter, </a:t>
            </a:r>
            <a:br>
              <a:rPr lang="en-US" sz="1500" b="1" i="0" baseline="0" dirty="0"/>
            </a:br>
            <a:r>
              <a:rPr lang="en-US" sz="1500" b="1" i="0" baseline="0" dirty="0"/>
              <a:t>or text a message, </a:t>
            </a:r>
          </a:p>
          <a:p>
            <a:pPr defTabSz="676634">
              <a:defRPr/>
            </a:pPr>
            <a:r>
              <a:rPr lang="en-US" sz="1500" b="1" i="0" baseline="0" dirty="0"/>
              <a:t>you can use ChatGPT</a:t>
            </a:r>
            <a:r>
              <a:rPr lang="en-US" sz="1500" dirty="0"/>
              <a:t>.</a:t>
            </a:r>
            <a:r>
              <a:rPr lang="en-US" sz="1500" b="1" dirty="0"/>
              <a:t> </a:t>
            </a:r>
          </a:p>
          <a:p>
            <a:pPr defTabSz="676634">
              <a:defRPr/>
            </a:pPr>
            <a:endParaRPr lang="en-US" sz="1500" b="1" dirty="0"/>
          </a:p>
          <a:p>
            <a:pPr defTabSz="676634">
              <a:defRPr/>
            </a:pPr>
            <a:r>
              <a:rPr lang="en-US" sz="1500" b="0" i="0" baseline="0" dirty="0"/>
              <a:t>This seminar will use three methods of explanation:</a:t>
            </a:r>
          </a:p>
          <a:p>
            <a:pPr defTabSz="676634">
              <a:defRPr/>
            </a:pPr>
            <a:endParaRPr lang="en-US" sz="1500" b="0" i="0" baseline="0" dirty="0"/>
          </a:p>
          <a:p>
            <a:pPr defTabSz="676634">
              <a:defRPr/>
            </a:pPr>
            <a:r>
              <a:rPr lang="en-US" sz="1500" b="1" dirty="0"/>
              <a:t>- PowerPoint Slides to cover concepts:</a:t>
            </a:r>
            <a:br>
              <a:rPr lang="en-US" sz="1500" b="1" dirty="0"/>
            </a:br>
            <a:r>
              <a:rPr lang="en-US" sz="1500" b="1" dirty="0"/>
              <a:t>- Video Clips, to reinforce these concepts; and</a:t>
            </a:r>
            <a:br>
              <a:rPr lang="en-US" sz="1500" b="1" dirty="0"/>
            </a:br>
            <a:r>
              <a:rPr lang="en-US" sz="1500" b="1" dirty="0"/>
              <a:t>- Demos to show these concepts in action!</a:t>
            </a:r>
          </a:p>
          <a:p>
            <a:pPr marL="178137" indent="-178137" defTabSz="676634">
              <a:buFontTx/>
              <a:buChar char="-"/>
              <a:defRPr/>
            </a:pPr>
            <a:endParaRPr lang="en-US" sz="1500" b="1" dirty="0"/>
          </a:p>
          <a:p>
            <a:pPr defTabSz="676634">
              <a:defRPr/>
            </a:pPr>
            <a:endParaRPr lang="en-US" sz="900" dirty="0"/>
          </a:p>
          <a:p>
            <a:pPr marL="178137" indent="-178137" defTabSz="676634">
              <a:buFontTx/>
              <a:buChar char="-"/>
              <a:defRPr/>
            </a:pPr>
            <a:endParaRPr lang="en-US" sz="900" b="1" dirty="0"/>
          </a:p>
          <a:p>
            <a:pPr defTabSz="676634">
              <a:defRPr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b="1" dirty="0"/>
              <a:t>ChatGPT is an AI that communicates in plain English.</a:t>
            </a:r>
            <a:br>
              <a:rPr lang="en-US" dirty="0"/>
            </a:br>
            <a:r>
              <a:rPr lang="en-US" dirty="0"/>
              <a:t>It can write, </a:t>
            </a:r>
          </a:p>
          <a:p>
            <a:r>
              <a:rPr lang="en-US" dirty="0"/>
              <a:t>explain, </a:t>
            </a:r>
          </a:p>
          <a:p>
            <a:r>
              <a:rPr lang="en-US" dirty="0"/>
              <a:t>simplify, </a:t>
            </a:r>
          </a:p>
          <a:p>
            <a:r>
              <a:rPr lang="en-US" dirty="0"/>
              <a:t>plan, </a:t>
            </a:r>
          </a:p>
          <a:p>
            <a:r>
              <a:rPr lang="en-US" dirty="0"/>
              <a:t>help with learning, and troubleshoot tech problems—</a:t>
            </a:r>
          </a:p>
          <a:p>
            <a:endParaRPr lang="en-US" dirty="0"/>
          </a:p>
          <a:p>
            <a:r>
              <a:rPr lang="en-US" dirty="0"/>
              <a:t>patiently and clearly. It's like having a helpful assistant you can ask anything.</a:t>
            </a:r>
          </a:p>
          <a:p>
            <a:endParaRPr lang="en-US" sz="1500" dirty="0"/>
          </a:p>
          <a:p>
            <a:r>
              <a:rPr lang="en-US" sz="1500" b="1" dirty="0"/>
              <a:t>Why This Matters</a:t>
            </a:r>
          </a:p>
          <a:p>
            <a:pPr lvl="0"/>
            <a:r>
              <a:rPr lang="en-US" sz="1500" dirty="0"/>
              <a:t>Saves time</a:t>
            </a:r>
          </a:p>
          <a:p>
            <a:pPr lvl="0"/>
            <a:r>
              <a:rPr lang="en-US" sz="1500" dirty="0"/>
              <a:t>Helps you learn new things</a:t>
            </a:r>
          </a:p>
          <a:p>
            <a:pPr lvl="0"/>
            <a:r>
              <a:rPr lang="en-US" sz="1500" dirty="0"/>
              <a:t>Simplifies technology</a:t>
            </a:r>
          </a:p>
          <a:p>
            <a:pPr lvl="0"/>
            <a:r>
              <a:rPr lang="en-US" sz="1500" dirty="0"/>
              <a:t>Makes everyday tasks easier</a:t>
            </a:r>
            <a:br>
              <a:rPr lang="en-US" sz="1500" dirty="0"/>
            </a:br>
            <a:br>
              <a:rPr lang="en-US" sz="1500" dirty="0"/>
            </a:br>
            <a:br>
              <a:rPr lang="en-US" sz="1500" b="1" i="1" dirty="0"/>
            </a:br>
            <a:r>
              <a:rPr lang="en-US" sz="1500" b="1" i="1" dirty="0"/>
              <a:t>Think of it as a helper who never gets tired.</a:t>
            </a:r>
          </a:p>
          <a:p>
            <a:br>
              <a:rPr lang="en-US" sz="900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20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r>
              <a:rPr lang="en-US" sz="1500" b="1" dirty="0"/>
              <a:t>It learns patterns in language.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It predicts the following best sentence.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It’s not browsing the live web. </a:t>
            </a:r>
          </a:p>
          <a:p>
            <a:pPr defTabSz="676634">
              <a:defRPr/>
            </a:pPr>
            <a:endParaRPr lang="en-US" sz="1500" b="1" i="0" baseline="0" dirty="0"/>
          </a:p>
          <a:p>
            <a:pPr defTabSz="676634">
              <a:defRPr/>
            </a:pPr>
            <a:r>
              <a:rPr lang="en-US" sz="1500" b="1" i="0" baseline="0" dirty="0"/>
              <a:t>Unless you ask it to </a:t>
            </a:r>
          </a:p>
          <a:p>
            <a:pPr defTabSz="676634">
              <a:defRPr/>
            </a:pPr>
            <a:endParaRPr lang="en-US" sz="1500" b="1" i="0" baseline="0" dirty="0"/>
          </a:p>
          <a:p>
            <a:pPr defTabSz="676634">
              <a:defRPr/>
            </a:pPr>
            <a:r>
              <a:rPr lang="en-US" sz="1500" b="1" i="0" baseline="0" dirty="0"/>
              <a:t>Or your question implies current data, like </a:t>
            </a:r>
          </a:p>
          <a:p>
            <a:pPr defTabSz="676634">
              <a:defRPr/>
            </a:pPr>
            <a:r>
              <a:rPr lang="en-US" sz="1500" b="1" i="0" baseline="0" dirty="0"/>
              <a:t>What’s the best price for Gas, today?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b="1" i="0" baseline="0" dirty="0"/>
              <a:t>Today, we’re focusing on simple question-and-answer use.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600" b="1" i="0" baseline="0" dirty="0"/>
              <a:t>Ask → Answer.</a:t>
            </a:r>
          </a:p>
          <a:p>
            <a:pPr defTabSz="676634">
              <a:defRPr/>
            </a:pPr>
            <a:endParaRPr lang="en-US" sz="1500" dirty="0"/>
          </a:p>
          <a:p>
            <a:pPr defTabSz="676634">
              <a:defRPr/>
            </a:pPr>
            <a:r>
              <a:rPr lang="en-US" sz="1500" b="1" i="1" dirty="0"/>
              <a:t>Just like our Meteorologists from our earlier example of predictions --- </a:t>
            </a:r>
          </a:p>
          <a:p>
            <a:pPr defTabSz="676634">
              <a:defRPr/>
            </a:pPr>
            <a:r>
              <a:rPr lang="en-US" sz="1500" b="1" i="1" dirty="0"/>
              <a:t>without a 100% accuracy rate</a:t>
            </a:r>
            <a:r>
              <a:rPr lang="en-US" sz="900" b="1" i="1" dirty="0"/>
              <a:t>!</a:t>
            </a:r>
          </a:p>
          <a:p>
            <a:r>
              <a:rPr lang="en-US" b="1" i="1" baseline="0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21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i="1" dirty="0"/>
              <a:t>A prompt is your question, or request to AI</a:t>
            </a:r>
            <a:br>
              <a:rPr lang="en-US" sz="1500" b="1" i="1" dirty="0"/>
            </a:br>
            <a:r>
              <a:rPr lang="en-US" sz="1500" b="1" i="1" dirty="0"/>
              <a:t>No special wording needed.</a:t>
            </a:r>
            <a:br>
              <a:rPr lang="en-US" sz="1500" dirty="0"/>
            </a:br>
            <a:endParaRPr lang="en-US" sz="1500" dirty="0"/>
          </a:p>
          <a:p>
            <a:r>
              <a:rPr lang="en-US" sz="1500" dirty="0"/>
              <a:t>Examples:</a:t>
            </a:r>
          </a:p>
          <a:p>
            <a:br>
              <a:rPr lang="en-US" sz="1500" dirty="0"/>
            </a:br>
            <a:r>
              <a:rPr lang="en-US" sz="1500" dirty="0"/>
              <a:t>“Explain this simply.”</a:t>
            </a:r>
            <a:br>
              <a:rPr lang="en-US" sz="1500" dirty="0"/>
            </a:br>
            <a:r>
              <a:rPr lang="en-US" sz="1500" dirty="0"/>
              <a:t>“Write a friendly letter.”</a:t>
            </a:r>
            <a:br>
              <a:rPr lang="en-US" sz="1500" dirty="0"/>
            </a:br>
            <a:r>
              <a:rPr lang="en-US" sz="1500" dirty="0"/>
              <a:t>“Show steps one at a time.”</a:t>
            </a:r>
          </a:p>
          <a:p>
            <a:endParaRPr lang="en-US" sz="1500" dirty="0"/>
          </a:p>
          <a:p>
            <a:pPr lvl="0"/>
            <a:r>
              <a:rPr lang="en-US" sz="1500" b="1" i="0" baseline="0" dirty="0"/>
              <a:t>Talk/write normally</a:t>
            </a:r>
          </a:p>
          <a:p>
            <a:pPr lvl="0"/>
            <a:r>
              <a:rPr lang="en-US" sz="1500" b="1" i="0" baseline="0" dirty="0"/>
              <a:t>Be Clear – no need for fancy words.</a:t>
            </a:r>
            <a:br>
              <a:rPr lang="en-US" sz="1500" b="1" i="0" baseline="0" dirty="0"/>
            </a:br>
            <a:r>
              <a:rPr lang="en-US" sz="1500" b="1" i="0" baseline="0" dirty="0"/>
              <a:t>“Prompts = instructions”</a:t>
            </a:r>
          </a:p>
          <a:p>
            <a:endParaRPr lang="en-US" sz="1500" b="1" i="0" baseline="0" dirty="0"/>
          </a:p>
          <a:p>
            <a:r>
              <a:rPr lang="en-US" sz="1500" b="1" dirty="0"/>
              <a:t>Why Prompts Matter</a:t>
            </a:r>
          </a:p>
          <a:p>
            <a:pPr lvl="0"/>
            <a:r>
              <a:rPr lang="en-US" sz="1500" b="1" i="0" baseline="0" dirty="0"/>
              <a:t>Better question = better answer</a:t>
            </a:r>
          </a:p>
          <a:p>
            <a:pPr lvl="0"/>
            <a:r>
              <a:rPr lang="en-US" sz="1500" b="1" i="0" baseline="0" dirty="0"/>
              <a:t>Be clear and specific</a:t>
            </a:r>
          </a:p>
          <a:p>
            <a:r>
              <a:rPr lang="en-US" sz="1500" b="1" i="0" baseline="0" dirty="0"/>
              <a:t>Tone and detail shape results</a:t>
            </a:r>
            <a:br>
              <a:rPr lang="en-US" sz="900" b="1" i="0" baseline="0" dirty="0"/>
            </a:br>
            <a:endParaRPr lang="en-US" sz="900" b="1" i="0" baseline="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22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dirty="0"/>
              <a:t> Tone Control</a:t>
            </a:r>
          </a:p>
          <a:p>
            <a:pPr lvl="0"/>
            <a:r>
              <a:rPr lang="en-US" sz="1500" dirty="0"/>
              <a:t>“Make it friendly.”</a:t>
            </a:r>
          </a:p>
          <a:p>
            <a:pPr lvl="0"/>
            <a:r>
              <a:rPr lang="en-US" sz="1500" dirty="0"/>
              <a:t>“Make it brief.”</a:t>
            </a:r>
          </a:p>
          <a:p>
            <a:r>
              <a:rPr lang="en-US" sz="1500" dirty="0"/>
              <a:t>“Explain like I’m new to tech.”</a:t>
            </a:r>
          </a:p>
          <a:p>
            <a:endParaRPr lang="en-US" sz="1500" dirty="0"/>
          </a:p>
          <a:p>
            <a:r>
              <a:rPr lang="en-US" sz="1500" b="1" i="1" dirty="0"/>
              <a:t>You can tell ChatGPT how to speak.</a:t>
            </a:r>
            <a:br>
              <a:rPr lang="en-US" sz="1500" b="1" i="1" dirty="0"/>
            </a:br>
            <a:r>
              <a:rPr lang="en-US" sz="1500" b="1" i="1" dirty="0"/>
              <a:t>(…like our earlier demo.)</a:t>
            </a:r>
          </a:p>
          <a:p>
            <a:br>
              <a:rPr lang="en-US" sz="1500" b="1" i="0" baseline="0" dirty="0"/>
            </a:br>
            <a:r>
              <a:rPr lang="en-US" sz="1500" b="1" i="0" baseline="0" dirty="0"/>
              <a:t>More formal, more friendly, shorter, funnier — whatever tone you prefer.</a:t>
            </a:r>
            <a:br>
              <a:rPr lang="en-US" sz="1500" b="1" i="0" baseline="0" dirty="0"/>
            </a:br>
            <a:r>
              <a:rPr lang="en-US" sz="1500" b="1" i="0" baseline="0" dirty="0"/>
              <a:t>This gives you complete control.</a:t>
            </a:r>
          </a:p>
          <a:p>
            <a:r>
              <a:rPr lang="en-US" sz="1500" b="1" i="0" baseline="0" dirty="0"/>
              <a:t>You’re always in the driver’s seat.</a:t>
            </a:r>
          </a:p>
          <a:p>
            <a:endParaRPr lang="en-US" sz="1500" dirty="0"/>
          </a:p>
          <a:p>
            <a:endParaRPr lang="en-US" sz="900" dirty="0"/>
          </a:p>
          <a:p>
            <a:br>
              <a:rPr lang="en-US" sz="900" dirty="0"/>
            </a:br>
            <a:r>
              <a:rPr lang="en-US" sz="900" dirty="0"/>
              <a:t> </a:t>
            </a: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23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If ChatGPT gives an answer you don’t like, correct it:</a:t>
            </a:r>
          </a:p>
          <a:p>
            <a:br>
              <a:rPr lang="en-US" sz="1500" dirty="0"/>
            </a:br>
            <a:r>
              <a:rPr lang="en-US" sz="1500" dirty="0"/>
              <a:t>“Try again, simpler.”</a:t>
            </a:r>
            <a:br>
              <a:rPr lang="en-US" sz="1500" dirty="0"/>
            </a:br>
            <a:r>
              <a:rPr lang="en-US" sz="1500" dirty="0"/>
              <a:t>“Make it shorter.”</a:t>
            </a:r>
            <a:br>
              <a:rPr lang="en-US" sz="1500" dirty="0"/>
            </a:br>
            <a:r>
              <a:rPr lang="en-US" sz="1500" dirty="0"/>
              <a:t>“Give me options.”</a:t>
            </a:r>
          </a:p>
          <a:p>
            <a:br>
              <a:rPr lang="en-US" sz="1500" dirty="0"/>
            </a:br>
            <a:r>
              <a:rPr lang="en-US" sz="1500" dirty="0"/>
              <a:t>It’s patient and flexible.</a:t>
            </a:r>
          </a:p>
          <a:p>
            <a:endParaRPr lang="en-US" sz="1500" dirty="0"/>
          </a:p>
          <a:p>
            <a:r>
              <a:rPr lang="en-US" sz="1500" b="1" i="0" baseline="0" dirty="0"/>
              <a:t>Tips for Clear Prompts</a:t>
            </a:r>
          </a:p>
          <a:p>
            <a:pPr lvl="0"/>
            <a:r>
              <a:rPr lang="en-US" sz="1500" b="1" i="0" baseline="0" dirty="0"/>
              <a:t>Say who it’s for</a:t>
            </a:r>
          </a:p>
          <a:p>
            <a:pPr lvl="0"/>
            <a:r>
              <a:rPr lang="en-US" sz="1500" b="1" i="0" baseline="0" dirty="0"/>
              <a:t>Say the tone you want</a:t>
            </a:r>
          </a:p>
          <a:p>
            <a:r>
              <a:rPr lang="en-US" sz="1500" b="1" i="0" baseline="0" dirty="0"/>
              <a:t>Ask for steps or a summary</a:t>
            </a:r>
          </a:p>
          <a:p>
            <a:endParaRPr lang="en-US" sz="1500" dirty="0"/>
          </a:p>
          <a:p>
            <a:r>
              <a:rPr lang="en-US" sz="1500" b="1" i="1" dirty="0"/>
              <a:t>It doesn’t get offended — it adjusts.</a:t>
            </a:r>
          </a:p>
          <a:p>
            <a:br>
              <a:rPr lang="en-US" sz="1500" dirty="0"/>
            </a:br>
            <a:endParaRPr lang="en-US" sz="15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</a:endParaRPr>
          </a:p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24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Popular real-world uses:</a:t>
            </a:r>
          </a:p>
          <a:p>
            <a:br>
              <a:rPr lang="en-US" sz="1500" dirty="0"/>
            </a:br>
            <a:r>
              <a:rPr lang="en-US" sz="1500" dirty="0"/>
              <a:t>• Travel planning</a:t>
            </a:r>
            <a:br>
              <a:rPr lang="en-US" sz="1500" dirty="0"/>
            </a:br>
            <a:r>
              <a:rPr lang="en-US" sz="1500" dirty="0"/>
              <a:t>• Recipes</a:t>
            </a:r>
            <a:br>
              <a:rPr lang="en-US" sz="1500" dirty="0"/>
            </a:br>
            <a:r>
              <a:rPr lang="en-US" sz="1500" dirty="0"/>
              <a:t>• Writing messages</a:t>
            </a:r>
            <a:br>
              <a:rPr lang="en-US" sz="1500" dirty="0"/>
            </a:br>
            <a:r>
              <a:rPr lang="en-US" sz="1500" dirty="0"/>
              <a:t>• Organizing notes</a:t>
            </a:r>
            <a:br>
              <a:rPr lang="en-US" sz="1500" dirty="0"/>
            </a:br>
            <a:r>
              <a:rPr lang="en-US" sz="1500" dirty="0"/>
              <a:t>• Gift ideas</a:t>
            </a:r>
            <a:br>
              <a:rPr lang="en-US" sz="1500" dirty="0"/>
            </a:br>
            <a:r>
              <a:rPr lang="en-US" sz="1500" dirty="0"/>
              <a:t>• Lists &amp; reminders</a:t>
            </a:r>
            <a:br>
              <a:rPr lang="en-US" sz="1500" dirty="0"/>
            </a:br>
            <a:r>
              <a:rPr lang="en-US" sz="1500" dirty="0"/>
              <a:t>• Troubleshooting tech</a:t>
            </a:r>
          </a:p>
          <a:p>
            <a:r>
              <a:rPr lang="en-US" sz="1500" dirty="0"/>
              <a:t>• Job searches, resumes, &amp; interviews</a:t>
            </a:r>
          </a:p>
          <a:p>
            <a:br>
              <a:rPr lang="en-US" sz="1500" b="1" dirty="0"/>
            </a:br>
            <a:r>
              <a:rPr lang="en-US" sz="1500" b="1" dirty="0"/>
              <a:t>Simple tasks you deal with every day</a:t>
            </a:r>
            <a:r>
              <a:rPr lang="en-US" sz="900" b="1" dirty="0"/>
              <a:t>.</a:t>
            </a:r>
          </a:p>
          <a:p>
            <a:br>
              <a:rPr lang="en-US" sz="900" dirty="0"/>
            </a:br>
            <a:endParaRPr lang="en-US" sz="90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25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Let’s Talk Safety</a:t>
            </a:r>
          </a:p>
          <a:p>
            <a:endParaRPr lang="en-US" sz="1500" b="1" dirty="0"/>
          </a:p>
          <a:p>
            <a:r>
              <a:rPr lang="en-US" sz="1500" b="1" dirty="0"/>
              <a:t>Safety is simple:</a:t>
            </a:r>
          </a:p>
          <a:p>
            <a:br>
              <a:rPr lang="en-US" sz="1500" dirty="0"/>
            </a:br>
            <a:r>
              <a:rPr lang="en-US" sz="1500" dirty="0"/>
              <a:t>• Don’t share private info</a:t>
            </a:r>
            <a:br>
              <a:rPr lang="en-US" sz="1500" dirty="0"/>
            </a:br>
            <a:r>
              <a:rPr lang="en-US" sz="1500" dirty="0"/>
              <a:t>• Double-check important answers</a:t>
            </a:r>
            <a:br>
              <a:rPr lang="en-US" sz="1500" dirty="0"/>
            </a:br>
            <a:r>
              <a:rPr lang="en-US" sz="1500" dirty="0"/>
              <a:t>• Ask for sources</a:t>
            </a:r>
            <a:br>
              <a:rPr lang="en-US" sz="1500" dirty="0"/>
            </a:br>
            <a:r>
              <a:rPr lang="en-US" sz="1500" dirty="0"/>
              <a:t>• Use the same common sense you already use online</a:t>
            </a:r>
          </a:p>
          <a:p>
            <a:br>
              <a:rPr lang="en-US" sz="1500" dirty="0"/>
            </a:br>
            <a:r>
              <a:rPr lang="en-US" sz="1500" dirty="0"/>
              <a:t>Golden rule: </a:t>
            </a:r>
            <a:r>
              <a:rPr lang="en-US" sz="1500" b="1" dirty="0"/>
              <a:t>Never type anything you wouldn’t share with a stranger.</a:t>
            </a:r>
            <a:endParaRPr lang="en-US" sz="150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26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Safe to type:</a:t>
            </a:r>
          </a:p>
          <a:p>
            <a:br>
              <a:rPr lang="en-US" sz="1500" dirty="0"/>
            </a:br>
            <a:r>
              <a:rPr lang="en-US" sz="1500" dirty="0"/>
              <a:t>Recipes, notes, stories, planning, creative ideas.</a:t>
            </a:r>
          </a:p>
          <a:p>
            <a:endParaRPr lang="en-US" sz="1500" dirty="0"/>
          </a:p>
          <a:p>
            <a:r>
              <a:rPr lang="en-US" sz="1500" b="1" dirty="0"/>
              <a:t>Not safe to type:</a:t>
            </a:r>
          </a:p>
          <a:p>
            <a:br>
              <a:rPr lang="en-US" sz="1500" dirty="0"/>
            </a:br>
            <a:r>
              <a:rPr lang="en-US" sz="1500" dirty="0"/>
              <a:t>Social Security numbers, bank info, medical or legal decisions, and account numbers.</a:t>
            </a:r>
          </a:p>
          <a:p>
            <a:endParaRPr lang="en-US" sz="1500" dirty="0"/>
          </a:p>
          <a:p>
            <a:r>
              <a:rPr lang="en-US" sz="1500" b="1" dirty="0"/>
              <a:t>Rule of thumb: If you’re unsure, don’t type it.</a:t>
            </a:r>
          </a:p>
          <a:p>
            <a:br>
              <a:rPr lang="en-US" sz="900" dirty="0"/>
            </a:br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27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Now, let’s consider Accuracy:</a:t>
            </a:r>
          </a:p>
          <a:p>
            <a:endParaRPr lang="en-US" sz="1500" b="1" dirty="0"/>
          </a:p>
          <a:p>
            <a:r>
              <a:rPr lang="en-US" sz="1500" b="1" dirty="0"/>
              <a:t>Reliable answers often:</a:t>
            </a:r>
          </a:p>
          <a:p>
            <a:br>
              <a:rPr lang="en-US" sz="1500" dirty="0"/>
            </a:br>
            <a:r>
              <a:rPr lang="en-US" sz="1500" dirty="0"/>
              <a:t>• Give sources</a:t>
            </a:r>
            <a:br>
              <a:rPr lang="en-US" sz="1500" dirty="0"/>
            </a:br>
            <a:r>
              <a:rPr lang="en-US" sz="1500" dirty="0"/>
              <a:t>• Provide details</a:t>
            </a:r>
            <a:br>
              <a:rPr lang="en-US" sz="1500" dirty="0"/>
            </a:br>
            <a:r>
              <a:rPr lang="en-US" sz="1500" dirty="0"/>
              <a:t>• Explain steps</a:t>
            </a:r>
            <a:br>
              <a:rPr lang="en-US" sz="1500" dirty="0"/>
            </a:br>
            <a:r>
              <a:rPr lang="en-US" sz="1500" dirty="0"/>
              <a:t>• Admit uncertainty</a:t>
            </a:r>
          </a:p>
          <a:p>
            <a:endParaRPr lang="en-US" sz="1500" dirty="0"/>
          </a:p>
          <a:p>
            <a:r>
              <a:rPr lang="en-US" sz="1500" b="1" dirty="0"/>
              <a:t>If something sounds too sure, ask to see sources.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28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It makes communication easier with</a:t>
            </a:r>
          </a:p>
          <a:p>
            <a:r>
              <a:rPr lang="en-US" sz="1500" b="1" dirty="0"/>
              <a:t>Fun, personal uses for yourself or family members:</a:t>
            </a:r>
          </a:p>
          <a:p>
            <a:br>
              <a:rPr lang="en-US" sz="1500" dirty="0"/>
            </a:br>
            <a:r>
              <a:rPr lang="en-US" sz="1500" dirty="0"/>
              <a:t>• Birthday messages</a:t>
            </a:r>
            <a:br>
              <a:rPr lang="en-US" sz="1500" dirty="0"/>
            </a:br>
            <a:r>
              <a:rPr lang="en-US" sz="1500" dirty="0"/>
              <a:t>• Poems for grandkids</a:t>
            </a:r>
            <a:br>
              <a:rPr lang="en-US" sz="1500" dirty="0"/>
            </a:br>
            <a:r>
              <a:rPr lang="en-US" sz="1500" dirty="0"/>
              <a:t>• Memory stories</a:t>
            </a:r>
            <a:br>
              <a:rPr lang="en-US" sz="1500" dirty="0"/>
            </a:br>
            <a:r>
              <a:rPr lang="en-US" sz="1500" dirty="0"/>
              <a:t>• Translating tech jargon</a:t>
            </a:r>
            <a:br>
              <a:rPr lang="en-US" sz="1500" dirty="0"/>
            </a:br>
            <a:r>
              <a:rPr lang="en-US" sz="1500" dirty="0"/>
              <a:t>• Planning events</a:t>
            </a:r>
            <a:br>
              <a:rPr lang="en-US" sz="1500" dirty="0"/>
            </a:br>
            <a:r>
              <a:rPr lang="en-US" sz="1500" dirty="0"/>
              <a:t>• Travel ideas</a:t>
            </a:r>
            <a:br>
              <a:rPr lang="en-US" sz="1500" dirty="0"/>
            </a:br>
            <a:r>
              <a:rPr lang="en-US" sz="1500" dirty="0"/>
              <a:t>• Cooking help</a:t>
            </a:r>
          </a:p>
          <a:p>
            <a:r>
              <a:rPr lang="en-US" sz="1500" dirty="0"/>
              <a:t>• Drawing creative ideas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29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0E41A-0963-8F0F-7477-A6F5D1DF3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37565-4B6B-6FAD-2C00-19092725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9463" y="1200150"/>
            <a:ext cx="5756275" cy="323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3D5071-4F20-B997-EBD9-7DF73B374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956" y="4620370"/>
            <a:ext cx="5853289" cy="3780681"/>
          </a:xfrm>
          <a:prstGeom prst="rect">
            <a:avLst/>
          </a:prstGeom>
        </p:spPr>
        <p:txBody>
          <a:bodyPr lIns="67664" tIns="33832" rIns="67664" bIns="33832"/>
          <a:lstStyle/>
          <a:p>
            <a:r>
              <a:rPr lang="en-US" sz="1500" b="1" dirty="0"/>
              <a:t>Hi, I’m Jim Kay-la-her, a Senior Center Member, Volunteer, and Home Tech Support Consultant</a:t>
            </a:r>
          </a:p>
          <a:p>
            <a:br>
              <a:rPr lang="en-US" sz="1500" dirty="0"/>
            </a:br>
            <a:r>
              <a:rPr lang="en-US" sz="1500" b="1" i="0" baseline="0" dirty="0"/>
              <a:t>Red Glen Electronics:</a:t>
            </a:r>
          </a:p>
          <a:p>
            <a:endParaRPr lang="en-US" sz="1500" b="1" i="0" baseline="0" dirty="0"/>
          </a:p>
          <a:p>
            <a:r>
              <a:rPr lang="en-US" sz="1500" dirty="0"/>
              <a:t>I founded Red Glen Electronics as a friendly “</a:t>
            </a:r>
            <a:r>
              <a:rPr lang="en-US" sz="1500" b="1" i="0" baseline="0" dirty="0"/>
              <a:t>Home Tech for Hire</a:t>
            </a:r>
            <a:r>
              <a:rPr lang="en-US" sz="1500" dirty="0"/>
              <a:t>” for Boomers </a:t>
            </a:r>
            <a:br>
              <a:rPr lang="en-US" sz="1500" dirty="0"/>
            </a:br>
            <a:endParaRPr lang="en-US" sz="1500" dirty="0"/>
          </a:p>
          <a:p>
            <a:pPr defTabSz="950062">
              <a:defRPr/>
            </a:pPr>
            <a:r>
              <a:rPr lang="en-US" sz="1500" b="1" i="0" baseline="0" dirty="0"/>
              <a:t>Tech Tuesdays:</a:t>
            </a:r>
          </a:p>
          <a:p>
            <a:pPr defTabSz="950062">
              <a:defRPr/>
            </a:pPr>
            <a:endParaRPr lang="en-US" sz="1500" b="1" i="0" baseline="0" dirty="0"/>
          </a:p>
          <a:p>
            <a:pPr defTabSz="950062">
              <a:defRPr/>
            </a:pPr>
            <a:r>
              <a:rPr lang="en-US" sz="1500" dirty="0"/>
              <a:t>I‘m here every Tuesday afternoon for appointments.  </a:t>
            </a:r>
          </a:p>
          <a:p>
            <a:endParaRPr lang="en-US" sz="1500" dirty="0"/>
          </a:p>
          <a:p>
            <a:r>
              <a:rPr lang="en-US" sz="1500" dirty="0"/>
              <a:t>I offer </a:t>
            </a:r>
            <a:r>
              <a:rPr lang="en-US" sz="1500" b="1" i="0" baseline="0" dirty="0"/>
              <a:t>hands-on tech support or one-on-one training </a:t>
            </a:r>
            <a:r>
              <a:rPr lang="en-US" sz="1500" dirty="0"/>
              <a:t>as a regular volunteer.</a:t>
            </a:r>
          </a:p>
          <a:p>
            <a:br>
              <a:rPr lang="en-US" sz="1500" b="1" i="0" baseline="0" dirty="0"/>
            </a:br>
            <a:r>
              <a:rPr lang="en-US" sz="1500" b="1" i="0" baseline="0" dirty="0"/>
              <a:t>Monthly Tech Seminars:</a:t>
            </a:r>
          </a:p>
          <a:p>
            <a:endParaRPr lang="en-US" sz="1500" b="1" i="0" baseline="0" dirty="0"/>
          </a:p>
          <a:p>
            <a:r>
              <a:rPr lang="en-US" sz="1500" dirty="0"/>
              <a:t>Every month, I’ll lead </a:t>
            </a:r>
            <a:r>
              <a:rPr lang="en-US" sz="1500" b="1" i="0" baseline="0" dirty="0"/>
              <a:t>tech topic seminars for a better understanding and to encourage confidence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583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DD30E-9AE4-411F-2289-D0E85E768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FB69E-70D4-2379-D630-6716D3A0FF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70CC4-CFA9-8197-A710-6E65A3B4C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b="1" i="0" baseline="0" dirty="0">
                <a:latin typeface="Arial" panose="020B0604020202020204" pitchFamily="34" charset="0"/>
              </a:rPr>
              <a:t>Play How ChatGPT Works Video Clip #3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D61F0-11B6-A11E-4F70-EA952A53E1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30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379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r>
              <a:rPr lang="en-US" sz="1500" b="1" dirty="0"/>
              <a:t>AI helps you stay independent.</a:t>
            </a:r>
          </a:p>
          <a:p>
            <a:pPr defTabSz="676634">
              <a:defRPr/>
            </a:pPr>
            <a:br>
              <a:rPr lang="en-US" sz="1500" dirty="0"/>
            </a:br>
            <a:r>
              <a:rPr lang="en-US" sz="1500" dirty="0"/>
              <a:t>You can learn privately at your own pace.</a:t>
            </a:r>
            <a:br>
              <a:rPr lang="en-US" sz="1500" dirty="0"/>
            </a:br>
            <a:r>
              <a:rPr lang="en-US" sz="1500" dirty="0"/>
              <a:t>Ask anything, anytime.</a:t>
            </a:r>
            <a:br>
              <a:rPr lang="en-US" sz="1500" dirty="0"/>
            </a:br>
            <a:r>
              <a:rPr lang="en-US" sz="1500" dirty="0"/>
              <a:t>No waiting, no embarrassment.</a:t>
            </a:r>
            <a:br>
              <a:rPr lang="en-US" sz="1500" dirty="0"/>
            </a:br>
            <a:r>
              <a:rPr lang="en-US" sz="1500" dirty="0"/>
              <a:t>It’s help on </a:t>
            </a:r>
            <a:r>
              <a:rPr lang="en-US" sz="1500" i="1" dirty="0"/>
              <a:t>your terms.</a:t>
            </a:r>
            <a:endParaRPr lang="en-US" sz="1500" dirty="0"/>
          </a:p>
          <a:p>
            <a:pPr defTabSz="676634">
              <a:defRPr/>
            </a:pPr>
            <a:r>
              <a:rPr lang="en-US" sz="1500" dirty="0"/>
              <a:t>AI becomes a confidence booster.</a:t>
            </a:r>
          </a:p>
          <a:p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b="1" dirty="0">
                <a:latin typeface="Arial" panose="020B0604020202020204" pitchFamily="34" charset="0"/>
              </a:rPr>
              <a:t>Remember</a:t>
            </a:r>
          </a:p>
          <a:p>
            <a:endParaRPr lang="en-US" sz="1500" dirty="0">
              <a:latin typeface="Arial" panose="020B0604020202020204" pitchFamily="34" charset="0"/>
            </a:endParaRPr>
          </a:p>
          <a:p>
            <a:r>
              <a:rPr lang="en-US" sz="1500" b="1" dirty="0"/>
              <a:t>Your Experience Matters</a:t>
            </a:r>
          </a:p>
          <a:p>
            <a:endParaRPr lang="en-US" sz="1500" b="1" dirty="0"/>
          </a:p>
          <a:p>
            <a:pPr lvl="0"/>
            <a:r>
              <a:rPr lang="en-US" sz="1500" b="1" dirty="0"/>
              <a:t>Life skills beat tech skills</a:t>
            </a:r>
          </a:p>
          <a:p>
            <a:pPr lvl="0"/>
            <a:endParaRPr lang="en-US" sz="1500" b="1" dirty="0"/>
          </a:p>
          <a:p>
            <a:pPr lvl="0"/>
            <a:r>
              <a:rPr lang="en-US" sz="1500" b="1" dirty="0"/>
              <a:t>Ask questions your way</a:t>
            </a:r>
          </a:p>
          <a:p>
            <a:r>
              <a:rPr lang="en-US" sz="1500" b="1" dirty="0"/>
              <a:t>You bring wisdom — AI brings the tools</a:t>
            </a:r>
            <a:br>
              <a:rPr lang="en-US" sz="900" dirty="0"/>
            </a:br>
            <a:r>
              <a:rPr lang="en-US" sz="900" dirty="0"/>
              <a:t> </a:t>
            </a:r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31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ChatGPT Concepts In 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485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Let’s continue with a live demo</a:t>
            </a:r>
          </a:p>
          <a:p>
            <a:endParaRPr lang="en-US" sz="1500" dirty="0"/>
          </a:p>
          <a:p>
            <a:r>
              <a:rPr lang="en-US" sz="1500" dirty="0"/>
              <a:t>Example prompt:</a:t>
            </a:r>
          </a:p>
          <a:p>
            <a:br>
              <a:rPr lang="en-US" sz="1500" dirty="0"/>
            </a:br>
            <a:r>
              <a:rPr lang="en-US" sz="1500" b="1" dirty="0"/>
              <a:t>“Explain Medicare in simple terms for a friend turning 65”</a:t>
            </a:r>
          </a:p>
          <a:p>
            <a:endParaRPr lang="en-US" sz="1500" dirty="0"/>
          </a:p>
          <a:p>
            <a:r>
              <a:rPr lang="en-US" sz="900" dirty="0"/>
              <a:t>This is a great example of where ChatGPT really shines.</a:t>
            </a:r>
          </a:p>
          <a:p>
            <a:r>
              <a:rPr lang="en-US" sz="900" dirty="0"/>
              <a:t>Medicare is a complicated topic — lots of parts, acronyms, and fine print.</a:t>
            </a:r>
          </a:p>
          <a:p>
            <a:r>
              <a:rPr lang="en-US" sz="900" dirty="0"/>
              <a:t>Most explanations make it feel harder than it needs to be.</a:t>
            </a:r>
          </a:p>
          <a:p>
            <a:r>
              <a:rPr lang="en-US" sz="900" dirty="0"/>
              <a:t>What I’m going to show you here is how ChatGPT can take something complex</a:t>
            </a:r>
            <a:br>
              <a:rPr lang="en-US" sz="900" dirty="0"/>
            </a:br>
            <a:r>
              <a:rPr lang="en-US" sz="900" dirty="0"/>
              <a:t>and translate it into </a:t>
            </a:r>
            <a:r>
              <a:rPr lang="en-US" sz="900" b="1" dirty="0"/>
              <a:t>everyday English</a:t>
            </a:r>
            <a:r>
              <a:rPr lang="en-US" sz="900" dirty="0"/>
              <a:t> — the way you’d explain it to a friend.</a:t>
            </a:r>
          </a:p>
          <a:p>
            <a:r>
              <a:rPr lang="en-US" sz="900" dirty="0"/>
              <a:t>Notice what we’re </a:t>
            </a:r>
            <a:r>
              <a:rPr lang="en-US" sz="900" i="1" dirty="0"/>
              <a:t>not</a:t>
            </a:r>
            <a:r>
              <a:rPr lang="en-US" sz="900" dirty="0"/>
              <a:t> doing:</a:t>
            </a:r>
            <a:br>
              <a:rPr lang="en-US" sz="900" dirty="0"/>
            </a:br>
            <a:r>
              <a:rPr lang="en-US" sz="900" dirty="0"/>
              <a:t>no jargon, no pressure, no assumption that you already understand the system.</a:t>
            </a:r>
          </a:p>
          <a:p>
            <a:r>
              <a:rPr lang="en-US" sz="900" dirty="0"/>
              <a:t>This isn’t about replacing experts — it’s about </a:t>
            </a:r>
            <a:r>
              <a:rPr lang="en-US" sz="900" b="1" dirty="0"/>
              <a:t>getting clarity first</a:t>
            </a:r>
            <a:r>
              <a:rPr lang="en-US" sz="900" dirty="0"/>
              <a:t>,</a:t>
            </a:r>
            <a:br>
              <a:rPr lang="en-US" sz="900" dirty="0"/>
            </a:br>
            <a:r>
              <a:rPr lang="en-US" sz="900" dirty="0"/>
              <a:t>so you can ask better questions later.</a:t>
            </a:r>
          </a:p>
          <a:p>
            <a:r>
              <a:rPr lang="en-US" sz="900" dirty="0"/>
              <a:t>That ability to simplify, summarize, and re-explain</a:t>
            </a:r>
            <a:br>
              <a:rPr lang="en-US" sz="900" dirty="0"/>
            </a:br>
            <a:r>
              <a:rPr lang="en-US" sz="900" dirty="0"/>
              <a:t>is where ChatGPT becomes genuinely useful.</a:t>
            </a:r>
          </a:p>
          <a:p>
            <a:endParaRPr lang="en-US" sz="900" dirty="0"/>
          </a:p>
          <a:p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33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Key Takeaways</a:t>
            </a:r>
          </a:p>
          <a:p>
            <a:endParaRPr lang="en-US" sz="1500" dirty="0"/>
          </a:p>
          <a:p>
            <a:r>
              <a:rPr lang="en-US" sz="1500" dirty="0"/>
              <a:t>• AI is math, not magic</a:t>
            </a:r>
            <a:br>
              <a:rPr lang="en-US" sz="1500" dirty="0"/>
            </a:br>
            <a:r>
              <a:rPr lang="en-US" sz="1500" dirty="0"/>
              <a:t>• It creates, not copies (Generative)</a:t>
            </a:r>
            <a:br>
              <a:rPr lang="en-US" sz="1500" dirty="0"/>
            </a:br>
            <a:r>
              <a:rPr lang="en-US" sz="1500" dirty="0"/>
              <a:t>• It’s a snapshot, not live (Pre-Trained)</a:t>
            </a:r>
            <a:br>
              <a:rPr lang="en-US" sz="1500" dirty="0"/>
            </a:br>
            <a:r>
              <a:rPr lang="en-US" sz="1500" dirty="0"/>
              <a:t>• It uses patterns (Transformer)</a:t>
            </a:r>
          </a:p>
          <a:p>
            <a:br>
              <a:rPr lang="en-US" sz="1500" dirty="0"/>
            </a:br>
            <a:r>
              <a:rPr lang="en-US" sz="1500" dirty="0"/>
              <a:t>• </a:t>
            </a:r>
            <a:r>
              <a:rPr lang="en-US" sz="1500" b="1" dirty="0"/>
              <a:t>Your words shape the results</a:t>
            </a:r>
            <a:br>
              <a:rPr lang="en-US" sz="1500" b="1" dirty="0"/>
            </a:br>
            <a:br>
              <a:rPr lang="en-US" sz="1500" b="1" dirty="0"/>
            </a:br>
            <a:r>
              <a:rPr lang="en-US" sz="1600" b="1" i="0" baseline="0" dirty="0"/>
              <a:t>Now you know what the </a:t>
            </a:r>
            <a:r>
              <a:rPr lang="en-US" sz="1600" dirty="0"/>
              <a:t>GPT Part of </a:t>
            </a:r>
            <a:r>
              <a:rPr lang="en-US" sz="1600" b="1" i="0" baseline="0" dirty="0"/>
              <a:t>ChatGPT </a:t>
            </a:r>
            <a:r>
              <a:rPr lang="en-US" sz="1600" dirty="0"/>
              <a:t>means:</a:t>
            </a:r>
          </a:p>
          <a:p>
            <a:r>
              <a:rPr lang="en-US" sz="1600" b="1" i="0" baseline="0" dirty="0"/>
              <a:t>if it comes up in Jeopardy!</a:t>
            </a:r>
          </a:p>
          <a:p>
            <a:endParaRPr lang="en-US" sz="1500" b="1" dirty="0"/>
          </a:p>
          <a:p>
            <a:r>
              <a:rPr lang="en-US" sz="1500" b="1" dirty="0"/>
              <a:t>You don’t need to master AI — feel comfortable asking questions</a:t>
            </a:r>
            <a:r>
              <a:rPr lang="en-US" sz="900" b="1" dirty="0"/>
              <a:t>.</a:t>
            </a:r>
          </a:p>
          <a:p>
            <a:endParaRPr lang="en-US" sz="9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34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0" i="0" baseline="0" dirty="0"/>
              <a:t>You already have wisdom, patience, and curiosity.</a:t>
            </a:r>
            <a:br>
              <a:rPr lang="en-US" sz="1500" b="0" i="0" baseline="0" dirty="0"/>
            </a:br>
            <a:r>
              <a:rPr lang="en-US" sz="1500" b="0" i="0" baseline="0" dirty="0"/>
              <a:t>AI simply adds speed and clarity. </a:t>
            </a:r>
          </a:p>
          <a:p>
            <a:endParaRPr lang="en-US" sz="1500" b="1" dirty="0"/>
          </a:p>
          <a:p>
            <a:r>
              <a:rPr lang="en-US" sz="1500" b="1" dirty="0"/>
              <a:t>You are more ready for this than you think.</a:t>
            </a:r>
            <a:br>
              <a:rPr lang="en-US" sz="1500" b="1" dirty="0"/>
            </a:b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676634">
              <a:defRPr/>
            </a:pPr>
            <a:fld id="{F7021451-1387-4CA6-816F-3879F97B5CBC}" type="slidenum">
              <a:rPr lang="en-US" sz="1400">
                <a:solidFill>
                  <a:prstClr val="black"/>
                </a:solidFill>
                <a:latin typeface="Arial" panose="020B0604020202020204" pitchFamily="34" charset="0"/>
              </a:rPr>
              <a:pPr defTabSz="676634">
                <a:defRPr/>
              </a:pPr>
              <a:t>35</a:t>
            </a:fld>
            <a:endParaRPr lang="en-US" sz="1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This is the part I really want you to remember.</a:t>
            </a:r>
          </a:p>
          <a:p>
            <a:r>
              <a:rPr lang="en-US" dirty="0"/>
              <a:t>AI doesn’t replace your judgment.</a:t>
            </a:r>
          </a:p>
          <a:p>
            <a:r>
              <a:rPr lang="en-US" dirty="0"/>
              <a:t>It doesn’t replace experience, common sense, or wisdom — and let’s be honest, you’ve got plenty of that already.</a:t>
            </a:r>
          </a:p>
          <a:p>
            <a:r>
              <a:rPr lang="en-US" dirty="0"/>
              <a:t>AI simply adds speed, clarity, and a second set of hands.</a:t>
            </a:r>
          </a:p>
          <a:p>
            <a:r>
              <a:rPr lang="en-US" dirty="0"/>
              <a:t>You don’t need to </a:t>
            </a:r>
            <a:r>
              <a:rPr lang="en-US" i="1" dirty="0"/>
              <a:t>trust</a:t>
            </a:r>
            <a:r>
              <a:rPr lang="en-US" dirty="0"/>
              <a:t> AI blindly.</a:t>
            </a:r>
          </a:p>
          <a:p>
            <a:r>
              <a:rPr lang="en-US" dirty="0"/>
              <a:t>You just need to know </a:t>
            </a:r>
            <a:r>
              <a:rPr lang="en-US" b="1" dirty="0"/>
              <a:t>how to use it wisely</a:t>
            </a:r>
            <a:r>
              <a:rPr lang="en-US" dirty="0"/>
              <a:t> — and when to double-check it.</a:t>
            </a:r>
          </a:p>
          <a:p>
            <a:r>
              <a:rPr lang="en-US" dirty="0"/>
              <a:t>Think of ChatGPT as a helpful assistant — not the boss.</a:t>
            </a:r>
          </a:p>
          <a:p>
            <a:r>
              <a:rPr lang="en-US" dirty="0"/>
              <a:t>You’re still in charge. Always.</a:t>
            </a:r>
          </a:p>
          <a:p>
            <a:r>
              <a:rPr lang="en-US" dirty="0"/>
              <a:t>And if nothing else, I hope today showed you this:</a:t>
            </a:r>
            <a:br>
              <a:rPr lang="en-US" dirty="0"/>
            </a:br>
            <a:r>
              <a:rPr lang="en-US" b="1" dirty="0"/>
              <a:t>You’re more ready for this than you think.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676634">
              <a:defRPr/>
            </a:pPr>
            <a:r>
              <a:rPr lang="en-US" sz="1200" dirty="0"/>
              <a:t>You’ll see </a:t>
            </a:r>
            <a:r>
              <a:rPr lang="en-US" sz="1200" b="1" i="0" baseline="0" dirty="0"/>
              <a:t>Red Glen Electronics </a:t>
            </a:r>
            <a:r>
              <a:rPr lang="en-US" sz="1200" dirty="0"/>
              <a:t>mentioned on your handout and in the finale </a:t>
            </a:r>
            <a:r>
              <a:rPr lang="en-US" sz="1200" b="1" i="0" baseline="0" dirty="0"/>
              <a:t>as a “fee-based” service</a:t>
            </a:r>
          </a:p>
          <a:p>
            <a:pPr defTabSz="676634">
              <a:defRPr/>
            </a:pPr>
            <a:endParaRPr lang="en-US" sz="1200" b="1" i="0" baseline="0" dirty="0"/>
          </a:p>
          <a:p>
            <a:pPr defTabSz="676634">
              <a:defRPr/>
            </a:pPr>
            <a:r>
              <a:rPr lang="en-US" sz="1200" b="1" i="0" baseline="0" dirty="0"/>
              <a:t>because that’s where this project came from — </a:t>
            </a:r>
          </a:p>
          <a:p>
            <a:pPr defTabSz="676634">
              <a:defRPr/>
            </a:pPr>
            <a:endParaRPr lang="en-US" sz="1200" b="0" i="0" baseline="0" dirty="0"/>
          </a:p>
          <a:p>
            <a:pPr defTabSz="676634">
              <a:defRPr/>
            </a:pPr>
            <a:r>
              <a:rPr lang="en-US" sz="1200" b="1" i="0" baseline="0" dirty="0"/>
              <a:t>But for today, Tech Tuesdays,  and for this seminar series, this is strictly educational. </a:t>
            </a:r>
          </a:p>
          <a:p>
            <a:pPr defTabSz="676634">
              <a:defRPr/>
            </a:pPr>
            <a:endParaRPr lang="en-US" sz="1200" dirty="0"/>
          </a:p>
          <a:p>
            <a:pPr defTabSz="676634">
              <a:defRPr/>
            </a:pPr>
            <a:r>
              <a:rPr lang="en-US" sz="1600" b="1" i="0" baseline="0" dirty="0"/>
              <a:t>No sales, no pressure, no obligations.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i="0" baseline="0" dirty="0"/>
              <a:t>Thank you all — </a:t>
            </a:r>
            <a:r>
              <a:rPr lang="en-US" sz="1200" b="0" i="0" baseline="0" dirty="0"/>
              <a:t>truly — for the great questions and energy today. You made this a joy. </a:t>
            </a:r>
          </a:p>
          <a:p>
            <a:pPr defTabSz="676634">
              <a:defRPr/>
            </a:pPr>
            <a:endParaRPr lang="en-US" sz="1200" b="0" i="0" dirty="0"/>
          </a:p>
          <a:p>
            <a:pPr defTabSz="676634">
              <a:defRPr/>
            </a:pPr>
            <a:r>
              <a:rPr lang="en-US" sz="1200" b="1" i="0" baseline="0" dirty="0"/>
              <a:t>If today sparked curiosity or follow-up questions, that’s wonderful —  </a:t>
            </a:r>
          </a:p>
          <a:p>
            <a:pPr defTabSz="676634">
              <a:defRPr/>
            </a:pPr>
            <a:r>
              <a:rPr lang="en-US" sz="1200" b="1" i="0" baseline="0" dirty="0"/>
              <a:t>and the best place to dig in together is Tech Tuesdays, where we can take our time one-on-one.</a:t>
            </a:r>
          </a:p>
          <a:p>
            <a:pPr defTabSz="676634">
              <a:defRPr/>
            </a:pPr>
            <a:endParaRPr lang="en-US" sz="1200" b="1" dirty="0"/>
          </a:p>
          <a:p>
            <a:pPr defTabSz="676634">
              <a:defRPr/>
            </a:pPr>
            <a:r>
              <a:rPr lang="en-US" sz="1200" b="1" dirty="0"/>
              <a:t>That’s All Folks – Happy Computing!</a:t>
            </a:r>
          </a:p>
          <a:p>
            <a:r>
              <a:rPr lang="en-US" sz="800" dirty="0"/>
              <a:t> </a:t>
            </a: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6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endParaRPr lang="en-US" sz="1200" dirty="0"/>
          </a:p>
          <a:p>
            <a:pPr defTabSz="950062">
              <a:defRPr/>
            </a:pPr>
            <a:r>
              <a:rPr lang="en-US" sz="1200" b="1" dirty="0"/>
              <a:t>Play ChatGPT For Seniors Video Clip #1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1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dirty="0"/>
              <a:t>Here’s our roadmap:</a:t>
            </a:r>
          </a:p>
          <a:p>
            <a:endParaRPr lang="en-US" sz="1500" dirty="0"/>
          </a:p>
          <a:p>
            <a:pPr lvl="0"/>
            <a:r>
              <a:rPr lang="en-US" sz="1500" dirty="0"/>
              <a:t>What AI is, in plain English</a:t>
            </a:r>
          </a:p>
          <a:p>
            <a:pPr lvl="0"/>
            <a:r>
              <a:rPr lang="en-US" sz="1500" dirty="0"/>
              <a:t>How ChatGPT works</a:t>
            </a:r>
          </a:p>
          <a:p>
            <a:pPr lvl="0"/>
            <a:r>
              <a:rPr lang="en-US" sz="1500" dirty="0"/>
              <a:t>Why It Matters</a:t>
            </a:r>
          </a:p>
          <a:p>
            <a:pPr lvl="0"/>
            <a:r>
              <a:rPr lang="en-US" sz="1500" dirty="0"/>
              <a:t>Safety guidelines</a:t>
            </a:r>
          </a:p>
          <a:p>
            <a:pPr lvl="0"/>
            <a:r>
              <a:rPr lang="en-US" sz="1500" dirty="0"/>
              <a:t>Everyday Uses</a:t>
            </a:r>
          </a:p>
          <a:p>
            <a:pPr lvl="0"/>
            <a:r>
              <a:rPr lang="en-US" sz="1500" dirty="0"/>
              <a:t>ChatGPT in Action with Live examples</a:t>
            </a:r>
          </a:p>
          <a:p>
            <a:pPr lvl="0"/>
            <a:r>
              <a:rPr lang="en-US" sz="1500" dirty="0"/>
              <a:t>And a question and answer chat to wrap up our review</a:t>
            </a:r>
            <a:br>
              <a:rPr lang="en-US" sz="1500" dirty="0"/>
            </a:br>
            <a:endParaRPr lang="en-US" sz="1500" dirty="0"/>
          </a:p>
          <a:p>
            <a:r>
              <a:rPr lang="en-US" sz="1500" b="1" i="1" dirty="0"/>
              <a:t>The goal is clarity, confidence, and comfort.</a:t>
            </a:r>
          </a:p>
          <a:p>
            <a:pPr defTabSz="676634">
              <a:defRPr/>
            </a:pPr>
            <a:r>
              <a:rPr lang="en-US" sz="1500" b="1" i="1" dirty="0"/>
              <a:t>We’ll go nice and slow — nothing to memorize.</a:t>
            </a:r>
          </a:p>
          <a:p>
            <a:pPr defTabSz="676634">
              <a:defRPr/>
            </a:pP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“This is simply a picture of Chip, my virtual helper, on the screen. </a:t>
            </a:r>
          </a:p>
          <a:p>
            <a:endParaRPr lang="en-US" b="1" dirty="0"/>
          </a:p>
          <a:p>
            <a:r>
              <a:rPr lang="en-US" b="1" dirty="0"/>
              <a:t>— It works just like the regular ChatGPT page, but with a friendlier Red Glen wrapper. </a:t>
            </a:r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i="1" dirty="0"/>
              <a:t>only</a:t>
            </a:r>
            <a:r>
              <a:rPr lang="en-US" b="1" dirty="0"/>
              <a:t> thing I want you to notice right now is the prompt box at the bottom — that’s where we type a question, just like sending a text message.”</a:t>
            </a:r>
          </a:p>
          <a:p>
            <a:endParaRPr lang="en-US" dirty="0"/>
          </a:p>
          <a:p>
            <a:r>
              <a:rPr lang="en-US" b="1" dirty="0"/>
              <a:t>“If you ever want to try Chip at home, he’s right on the Red Glen website under ‘Chat with Chip.’ But for today, watch along — no tech skills needed.”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36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900" b="1" i="0" baseline="0" dirty="0"/>
              <a:t>Alright — now that you’ve seen what Chip looks like, let’s try a simple example together.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For this first demo, I’m going to ask ChatGPT to explain three things — 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Wi-Fi, AI, and ChatGPT — each in one plain-English sentence. Nothing technical, nothing fancy. Think of this like asking a friend to ‘just tell it to me straight.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Then I’ll ask Chip to do the same thing in three different tones — so you can see how flexible it is.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The goal here is simple: show you that ChatGPT works just like texting or writing a short email. 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You type something in the box, press Enter, and ChatGPT does the heavy lifting.</a:t>
            </a:r>
          </a:p>
          <a:p>
            <a:endParaRPr lang="en-US" sz="900" b="0" i="0" baseline="0" dirty="0"/>
          </a:p>
          <a:p>
            <a:r>
              <a:rPr lang="en-US" sz="900" b="0" i="0" baseline="0" dirty="0"/>
              <a:t>Okay, let’s give Chip his first question…</a:t>
            </a:r>
          </a:p>
          <a:p>
            <a:endParaRPr lang="en-US" sz="900" dirty="0"/>
          </a:p>
          <a:p>
            <a:r>
              <a:rPr lang="en-US" sz="900" b="1" dirty="0"/>
              <a:t>Explain Wi-Fi, AI, and ChatGPT — each in one plain-English sentence. </a:t>
            </a:r>
          </a:p>
          <a:p>
            <a:br>
              <a:rPr lang="en-US" sz="900" dirty="0"/>
            </a:br>
            <a:endParaRPr lang="en-US" sz="900" dirty="0"/>
          </a:p>
          <a:p>
            <a:r>
              <a:rPr lang="en-US" sz="900" b="1" i="0" baseline="0" dirty="0"/>
              <a:t>Now, try in 3 different tones…</a:t>
            </a:r>
            <a:br>
              <a:rPr lang="en-US" sz="900" dirty="0"/>
            </a:br>
            <a:endParaRPr lang="en-US" sz="900" dirty="0"/>
          </a:p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>
                <a:latin typeface="Arial" panose="020B0604020202020204" pitchFamily="34" charset="0"/>
              </a:rPr>
              <a:t>7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Artificial Intelligence - AI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499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7664" tIns="33832" rIns="67664" bIns="33832"/>
          <a:lstStyle/>
          <a:p>
            <a:r>
              <a:rPr lang="en-US" sz="1500" b="1" i="1" dirty="0"/>
              <a:t>AI in two words: Vast and Fast.</a:t>
            </a:r>
            <a:br>
              <a:rPr lang="en-US" sz="1500" dirty="0"/>
            </a:br>
            <a:r>
              <a:rPr lang="en-US" sz="1500" dirty="0"/>
              <a:t>Vast: It has been trained on a massive amount of information.</a:t>
            </a:r>
            <a:br>
              <a:rPr lang="en-US" sz="1500" dirty="0"/>
            </a:br>
            <a:r>
              <a:rPr lang="en-US" sz="1500" dirty="0"/>
              <a:t>Fast: It answers in seconds.</a:t>
            </a:r>
          </a:p>
          <a:p>
            <a:pPr defTabSz="676634">
              <a:defRPr/>
            </a:pPr>
            <a:r>
              <a:rPr lang="en-US" sz="1500" dirty="0"/>
              <a:t>That's the core idea. That’s the heart of it.</a:t>
            </a:r>
          </a:p>
          <a:p>
            <a:endParaRPr lang="en-US" sz="1500" dirty="0"/>
          </a:p>
          <a:p>
            <a:br>
              <a:rPr lang="en-US" sz="1500" b="1" dirty="0"/>
            </a:br>
            <a:r>
              <a:rPr lang="en-US" sz="1500" b="1" dirty="0"/>
              <a:t>Artificial Intelligence is pattern recognition.</a:t>
            </a:r>
            <a:br>
              <a:rPr lang="en-US" sz="1500" dirty="0"/>
            </a:br>
            <a:r>
              <a:rPr lang="en-US" sz="1500" dirty="0"/>
              <a:t>It has seen so many examples of language that it can </a:t>
            </a:r>
          </a:p>
          <a:p>
            <a:r>
              <a:rPr lang="en-US" sz="1500" dirty="0"/>
              <a:t>explain things,</a:t>
            </a:r>
          </a:p>
          <a:p>
            <a:r>
              <a:rPr lang="en-US" sz="1500" dirty="0"/>
              <a:t> write things, </a:t>
            </a:r>
          </a:p>
          <a:p>
            <a:r>
              <a:rPr lang="en-US" sz="1500" dirty="0"/>
              <a:t>and help troubleshoot</a:t>
            </a:r>
          </a:p>
          <a:p>
            <a:r>
              <a:rPr lang="en-US" sz="1500" dirty="0"/>
              <a:t> — all in plain English.</a:t>
            </a:r>
          </a:p>
          <a:p>
            <a:endParaRPr lang="en-US" sz="1500" dirty="0"/>
          </a:p>
          <a:p>
            <a:endParaRPr lang="en-US" sz="1500" b="1" i="1" dirty="0"/>
          </a:p>
          <a:p>
            <a:endParaRPr lang="en-US" sz="1500" dirty="0"/>
          </a:p>
          <a:p>
            <a:endParaRPr lang="en-US" sz="900" dirty="0"/>
          </a:p>
          <a:p>
            <a:br>
              <a:rPr lang="en-US" sz="900" dirty="0"/>
            </a:b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7664" tIns="33832" rIns="67664" bIns="33832"/>
          <a:lstStyle/>
          <a:p>
            <a:fld id="{F7021451-1387-4CA6-816F-3879F97B5CBC}" type="slidenum">
              <a:rPr lang="en-US" smtClean="0">
                <a:latin typeface="Arial" panose="020B0604020202020204" pitchFamily="34" charset="0"/>
              </a:rPr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1A2C-BA4E-B58B-6EF6-EA0506FCA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5DBC3-2839-D68F-ECB3-4F4A0DFC9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9E97-F1FB-0B9E-EB78-905BD67B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59D6-969D-D58F-4E58-C1DE52A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BA14-7DBA-522D-AF8C-43BDA2AF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237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644-44CB-5382-F51F-8FD32FE9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4E1C-106E-6AC3-3424-9CEEBF6F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4FC0-3087-0BAB-0AF4-96ABC5C4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DE5-BDBA-8B07-49CC-70C15978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F48F-55EF-264C-4BA3-E6E0B0B9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9FB1C-BE52-47AF-B958-289CD24E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292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55A8-092C-8ED8-F1E5-6B3D7EF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55AF0-6F01-150B-4491-4EB845E85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8AE0-6DE1-F88A-08D5-3AFF1305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98C8-DCFD-BB7F-7561-8263D1F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4A79-BFE3-7DE0-A499-AE23DB73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569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8630E-12D2-522E-EEE5-16AA07E6E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A867-DAC2-5945-EBFF-F003C4BE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1B8B-5C15-1449-B881-D6321A5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FCDE-F643-B699-A320-D034D1FB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DE51-8698-5601-7F21-8D1DACB3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057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94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38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17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24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389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90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4EC1-9FFF-9C6F-1472-C0CA24A5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3AD8-8021-0336-8D69-2AEFFA15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AAE-049B-39DF-C670-094A0A35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319C-7FE7-A88C-23FD-AFD1BF7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1336-563A-CB92-6AF7-C6907FE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105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4240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355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38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687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02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038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422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E1A2C-BA4E-B58B-6EF6-EA0506FCA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5DBC3-2839-D68F-ECB3-4F4A0DFC9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39E97-F1FB-0B9E-EB78-905BD67B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D59D6-969D-D58F-4E58-C1DE52A9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BBA14-7DBA-522D-AF8C-43BDA2AF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5151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4EC1-9FFF-9C6F-1472-C0CA24A5B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43AD8-8021-0336-8D69-2AEFFA15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9CAAE-049B-39DF-C670-094A0A35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5319C-7FE7-A88C-23FD-AFD1BF70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01336-563A-CB92-6AF7-C6907FE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8992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3651-17FB-58AA-F709-DEFB190B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89E0-19DB-224B-F685-FE4C1526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57F3-0D2E-B604-F6A2-83079DBB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C35A-5FD5-0C41-3216-758A0DB9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572E-04E6-24A3-F252-27C5970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594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3651-17FB-58AA-F709-DEFB190B2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D89E0-19DB-224B-F685-FE4C15266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957F3-0D2E-B604-F6A2-83079DBB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BC35A-5FD5-0C41-3216-758A0DB9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572E-04E6-24A3-F252-27C59708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34068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18CB-066F-BD66-2978-E65C924B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43E3-29F2-9116-905B-E218BB7F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43F01-02CD-FA88-8052-BD446CEA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3D07-DEDE-479C-4380-6011D353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0F95-D80F-CE9B-29EC-B50A898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BDF52-573C-BC39-E923-204F40AB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8078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F344-A7F4-79B7-D257-3691E764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5115F-B5E7-2065-6A6A-CA4DA7DD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09A4C-9728-99D8-3DB6-3A00CEC6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DAAB0-ED97-F103-9D30-899888C69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564A9-685A-8971-6A4B-F215685F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1FFB8-BEBF-A1B6-F684-1FB806C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AABCA-79FE-D21F-52F6-501526F0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A43C5-59F7-6B33-6E24-60D7F38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35411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F27-B0D7-2C24-7D9E-7F73547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1BD7-E930-5A74-A5B3-E45C134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DB74-9D56-3417-0A47-C1316AAB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6CD5D-0993-4350-A595-8127D757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61106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549471-FCC5-1152-63C0-FC6EED0DB35E}"/>
              </a:ext>
            </a:extLst>
          </p:cNvPr>
          <p:cNvSpPr/>
          <p:nvPr/>
        </p:nvSpPr>
        <p:spPr>
          <a:xfrm>
            <a:off x="11485879" y="5486400"/>
            <a:ext cx="2743200" cy="2743200"/>
          </a:xfrm>
          <a:prstGeom prst="ellipse">
            <a:avLst/>
          </a:prstGeom>
          <a:solidFill>
            <a:srgbClr val="EBF0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81E2D-DD31-4F93-B2EF-35F2B4BB9259}"/>
              </a:ext>
            </a:extLst>
          </p:cNvPr>
          <p:cNvSpPr/>
          <p:nvPr/>
        </p:nvSpPr>
        <p:spPr>
          <a:xfrm>
            <a:off x="0" y="-131297"/>
            <a:ext cx="14630400" cy="1631852"/>
          </a:xfrm>
          <a:prstGeom prst="rect">
            <a:avLst/>
          </a:prstGeom>
          <a:gradFill flip="none" rotWithShape="1">
            <a:gsLst>
              <a:gs pos="0">
                <a:srgbClr val="151B99"/>
              </a:gs>
              <a:gs pos="100000">
                <a:srgbClr val="7896F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5268A-F150-C615-6C56-7278A76F8134}"/>
              </a:ext>
            </a:extLst>
          </p:cNvPr>
          <p:cNvSpPr txBox="1"/>
          <p:nvPr/>
        </p:nvSpPr>
        <p:spPr>
          <a:xfrm>
            <a:off x="1219200" y="609601"/>
            <a:ext cx="12192000" cy="5355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80" dirty="0">
                <a:solidFill>
                  <a:srgbClr val="FFFFFF"/>
                </a:solidFill>
              </a:rPr>
              <a:t>Red Glen Electronics • Simplifying Technology, One Device at a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C448C-D320-4B4C-94BC-20B366DAFC18}"/>
              </a:ext>
            </a:extLst>
          </p:cNvPr>
          <p:cNvCxnSpPr/>
          <p:nvPr/>
        </p:nvCxnSpPr>
        <p:spPr>
          <a:xfrm>
            <a:off x="1219200" y="1500554"/>
            <a:ext cx="12192000" cy="0"/>
          </a:xfrm>
          <a:prstGeom prst="line">
            <a:avLst/>
          </a:prstGeom>
          <a:ln w="15875">
            <a:solidFill>
              <a:srgbClr val="151B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3A84C9-E851-0029-4D3A-D15352DD44AB}"/>
              </a:ext>
            </a:extLst>
          </p:cNvPr>
          <p:cNvSpPr txBox="1"/>
          <p:nvPr/>
        </p:nvSpPr>
        <p:spPr>
          <a:xfrm>
            <a:off x="1162760" y="7619998"/>
            <a:ext cx="12192000" cy="4431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80" dirty="0">
                <a:solidFill>
                  <a:srgbClr val="5F5F5F"/>
                </a:solidFill>
              </a:rPr>
              <a:t>📞 860-776-3306    ✉️ RGE4Help@gmail.com    🌐 www.redglenelectronics.com</a:t>
            </a:r>
          </a:p>
        </p:txBody>
      </p:sp>
      <p:pic>
        <p:nvPicPr>
          <p:cNvPr id="3" name="Picture 2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217217B4-E5CA-39F1-0A5F-7FB79026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5879" y="6297403"/>
            <a:ext cx="2980843" cy="1670636"/>
          </a:xfrm>
          <a:prstGeom prst="rect">
            <a:avLst/>
          </a:prstGeom>
        </p:spPr>
      </p:pic>
      <p:pic>
        <p:nvPicPr>
          <p:cNvPr id="5" name="Picture 4" descr="A blue square with white text and icons&#10;&#10;AI-generated content may be incorrect.">
            <a:extLst>
              <a:ext uri="{FF2B5EF4-FFF2-40B4-BE49-F238E27FC236}">
                <a16:creationId xmlns:a16="http://schemas.microsoft.com/office/drawing/2014/main" id="{5721BC14-4C9F-52B1-ECEB-08E4BB17A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0840" y="0"/>
            <a:ext cx="1436524" cy="1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6893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C705-38A1-C249-223C-18201B1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68CAA-C0CC-5E5B-FB27-1F85F27F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C922-3DE6-D5E0-B5A5-7F1F2FDD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19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B92-73F7-EB60-E0C3-3B4D7DF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5AA-1756-D110-DC7F-CE9E3B4D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FEE7-1093-48F1-6596-5FE8BAC3B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8BC1-CEF3-4A85-9762-002577A9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19D6-5309-BF6A-1B2D-BAE500F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EDA1F-344D-FA3C-F33B-12766EA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7916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2F644-44CB-5382-F51F-8FD32FE9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D4E1C-106E-6AC3-3424-9CEEBF6F6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D4FC0-3087-0BAB-0AF4-96ABC5C4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C23DE5-BDBA-8B07-49CC-70C159784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2F48F-55EF-264C-4BA3-E6E0B0B98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9FB1C-BE52-47AF-B958-289CD24E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1092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155A8-092C-8ED8-F1E5-6B3D7EF2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255AF0-6F01-150B-4491-4EB845E85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8AE0-6DE1-F88A-08D5-3AFF1305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598C8-DCFD-BB7F-7561-8263D1FB6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D4A79-BFE3-7DE0-A499-AE23DB73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4670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8630E-12D2-522E-EEE5-16AA07E6E1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A867-DAC2-5945-EBFF-F003C4BE9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61B8B-5C15-1449-B881-D6321A5F6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FCDE-F643-B699-A320-D034D1FB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DE51-8698-5601-7F21-8D1DACB3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37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718CB-066F-BD66-2978-E65C924B7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C43E3-29F2-9116-905B-E218BB7F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43F01-02CD-FA88-8052-BD446CEA40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83D07-DEDE-479C-4380-6011D353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0F95-D80F-CE9B-29EC-B50A89835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BDF52-573C-BC39-E923-204F40AB0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9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F344-A7F4-79B7-D257-3691E764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5115F-B5E7-2065-6A6A-CA4DA7DDFD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09A4C-9728-99D8-3DB6-3A00CEC69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CDAAB0-ED97-F103-9D30-899888C69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564A9-685A-8971-6A4B-F215685FA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1FFB8-BEBF-A1B6-F684-1FB806C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AABCA-79FE-D21F-52F6-501526F09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BA43C5-59F7-6B33-6E24-60D7F38EA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379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3F27-B0D7-2C24-7D9E-7F735470F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B1BD7-E930-5A74-A5B3-E45C1342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CDDB74-9D56-3417-0A47-C1316AAB5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B6CD5D-0993-4350-A595-8127D7576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63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1C549471-FCC5-1152-63C0-FC6EED0DB35E}"/>
              </a:ext>
            </a:extLst>
          </p:cNvPr>
          <p:cNvSpPr/>
          <p:nvPr/>
        </p:nvSpPr>
        <p:spPr>
          <a:xfrm>
            <a:off x="11898923" y="5486400"/>
            <a:ext cx="2743200" cy="2743200"/>
          </a:xfrm>
          <a:prstGeom prst="ellipse">
            <a:avLst/>
          </a:prstGeom>
          <a:solidFill>
            <a:srgbClr val="EBF0FF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81E2D-DD31-4F93-B2EF-35F2B4BB9259}"/>
              </a:ext>
            </a:extLst>
          </p:cNvPr>
          <p:cNvSpPr/>
          <p:nvPr/>
        </p:nvSpPr>
        <p:spPr>
          <a:xfrm>
            <a:off x="0" y="-131297"/>
            <a:ext cx="14630400" cy="1631852"/>
          </a:xfrm>
          <a:prstGeom prst="rect">
            <a:avLst/>
          </a:prstGeom>
          <a:gradFill flip="none" rotWithShape="1">
            <a:gsLst>
              <a:gs pos="0">
                <a:srgbClr val="151B99"/>
              </a:gs>
              <a:gs pos="100000">
                <a:srgbClr val="7896FF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A5268A-F150-C615-6C56-7278A76F8134}"/>
              </a:ext>
            </a:extLst>
          </p:cNvPr>
          <p:cNvSpPr txBox="1"/>
          <p:nvPr/>
        </p:nvSpPr>
        <p:spPr>
          <a:xfrm>
            <a:off x="1219200" y="609601"/>
            <a:ext cx="12192000" cy="5355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80" dirty="0">
                <a:solidFill>
                  <a:srgbClr val="FFFFFF"/>
                </a:solidFill>
              </a:rPr>
              <a:t>Red Glen Electronics • Simplifying Technology, One Device at a Time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EC448C-D320-4B4C-94BC-20B366DAFC18}"/>
              </a:ext>
            </a:extLst>
          </p:cNvPr>
          <p:cNvCxnSpPr/>
          <p:nvPr/>
        </p:nvCxnSpPr>
        <p:spPr>
          <a:xfrm>
            <a:off x="1219200" y="1500554"/>
            <a:ext cx="12192000" cy="0"/>
          </a:xfrm>
          <a:prstGeom prst="line">
            <a:avLst/>
          </a:prstGeom>
          <a:ln w="15875">
            <a:solidFill>
              <a:srgbClr val="151B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23A84C9-E851-0029-4D3A-D15352DD44AB}"/>
              </a:ext>
            </a:extLst>
          </p:cNvPr>
          <p:cNvSpPr txBox="1"/>
          <p:nvPr/>
        </p:nvSpPr>
        <p:spPr>
          <a:xfrm>
            <a:off x="1162760" y="7619998"/>
            <a:ext cx="12192000" cy="4431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280" dirty="0">
                <a:solidFill>
                  <a:srgbClr val="5F5F5F"/>
                </a:solidFill>
              </a:rPr>
              <a:t>📞 860-776-3306    ✉️ RGE4Help@gmail.com    🌐 www.redglenelectronics.com</a:t>
            </a:r>
          </a:p>
        </p:txBody>
      </p:sp>
      <p:pic>
        <p:nvPicPr>
          <p:cNvPr id="3" name="Picture 2" descr="A group of electronic devices&#10;&#10;AI-generated content may be incorrect.">
            <a:extLst>
              <a:ext uri="{FF2B5EF4-FFF2-40B4-BE49-F238E27FC236}">
                <a16:creationId xmlns:a16="http://schemas.microsoft.com/office/drawing/2014/main" id="{217217B4-E5CA-39F1-0A5F-7FB79026B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3118" y="174639"/>
            <a:ext cx="2065165" cy="1157437"/>
          </a:xfrm>
          <a:prstGeom prst="rect">
            <a:avLst/>
          </a:prstGeom>
        </p:spPr>
      </p:pic>
      <p:pic>
        <p:nvPicPr>
          <p:cNvPr id="5" name="Picture 4" descr="A blue square with white text and icons&#10;&#10;AI-generated content may be incorrect.">
            <a:extLst>
              <a:ext uri="{FF2B5EF4-FFF2-40B4-BE49-F238E27FC236}">
                <a16:creationId xmlns:a16="http://schemas.microsoft.com/office/drawing/2014/main" id="{5721BC14-4C9F-52B1-ECEB-08E4BB17A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5089" y="5962689"/>
            <a:ext cx="1868327" cy="186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1863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53C705-38A1-C249-223C-18201B1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68CAA-C0CC-5E5B-FB27-1F85F27F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7C922-3DE6-D5E0-B5A5-7F1F2FDD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4460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8B92-73F7-EB60-E0C3-3B4D7DFC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575AA-1756-D110-DC7F-CE9E3B4D8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9FEE7-1093-48F1-6596-5FE8BAC3B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F8BC1-CEF3-4A85-9762-002577A9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819D6-5309-BF6A-1B2D-BAE500F62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EDA1F-344D-FA3C-F33B-12766EA15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617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70773-52E5-6FAB-316B-FDF95983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8ABB-DECF-882B-C1EC-5A6E9F9B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0179-A405-CC68-6200-776C8828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B968-0F8D-C564-404B-64CD9F51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40A3-D70B-2C1C-1503-8F81FAB70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0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270773-52E5-6FAB-316B-FDF959833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38ABB-DECF-882B-C1EC-5A6E9F9B3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0179-A405-CC68-6200-776C8828B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21FEAC-3942-4E79-B049-3CEF7FADF8E2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9B968-0F8D-C564-404B-64CD9F512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D40A3-D70B-2C1C-1503-8F81FAB70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291B92-A4D1-4655-AE1C-9622A0272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1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4708" y="3197423"/>
            <a:ext cx="8385691" cy="1247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lvl="0">
              <a:lnSpc>
                <a:spcPts val="4900"/>
              </a:lnSpc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&amp; ChatGPT</a:t>
            </a:r>
            <a:r>
              <a:rPr lang="en-US" sz="6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Seminar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for Seniors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679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38105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AI Is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8" y="3595160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70717" y="384131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Recognizes patterns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09974" y="3628906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22381" y="3841313"/>
            <a:ext cx="355925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Trained on huge amounts of text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554974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70717" y="4767382"/>
            <a:ext cx="414218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Explains, writes, plans, troubleshoots</a:t>
            </a:r>
            <a:endParaRPr lang="en-US" sz="1950" dirty="0">
              <a:latin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9974" y="4554974"/>
            <a:ext cx="6462117" cy="736521"/>
          </a:xfrm>
          <a:prstGeom prst="roundRect">
            <a:avLst>
              <a:gd name="adj" fmla="val 38610"/>
            </a:avLst>
          </a:prstGeom>
          <a:solidFill>
            <a:srgbClr val="FFFFFF"/>
          </a:solidFill>
          <a:ln w="2286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22381" y="476738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Speaks plain English</a:t>
            </a:r>
            <a:endParaRPr lang="en-US" sz="195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4614"/>
            <a:ext cx="284178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Honest Summary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220641"/>
            <a:ext cx="13113782" cy="1720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knows a lot — but not </a:t>
            </a:r>
            <a:r>
              <a:rPr lang="en-US" sz="5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everything.</a:t>
            </a:r>
            <a:endParaRPr lang="en-US" sz="540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5225891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Always double-check breaking news, dates, and prices.</a:t>
            </a: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E461B5-5F7A-5CEE-3818-EFC4DBC2718C}"/>
              </a:ext>
            </a:extLst>
          </p:cNvPr>
          <p:cNvSpPr txBox="1"/>
          <p:nvPr/>
        </p:nvSpPr>
        <p:spPr>
          <a:xfrm>
            <a:off x="1800225" y="196215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547DF4-6AB6-632A-179E-02FDA637C9DD}"/>
              </a:ext>
            </a:extLst>
          </p:cNvPr>
          <p:cNvSpPr txBox="1"/>
          <p:nvPr/>
        </p:nvSpPr>
        <p:spPr>
          <a:xfrm>
            <a:off x="1039486" y="2288096"/>
            <a:ext cx="12734925" cy="6385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of AI as a “Super Parrot.”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Mimics fluent English, but does not understand the meaning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 life experience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— doesn’t know what “sunshine” or “heartache” feels 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Not sentient – but “Super” -- more than just language repetition: plans, writes, organizes, summarizes, helps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troubleshoot, etc.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2800" dirty="0"/>
            </a:br>
            <a:endParaRPr lang="en-US" sz="2800" dirty="0"/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1965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E2E3E4-DA8A-B020-6E3F-1574EFC05319}"/>
              </a:ext>
            </a:extLst>
          </p:cNvPr>
          <p:cNvSpPr txBox="1"/>
          <p:nvPr/>
        </p:nvSpPr>
        <p:spPr>
          <a:xfrm>
            <a:off x="1104900" y="1716562"/>
            <a:ext cx="12420600" cy="5580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Your New Tireless Assistant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Holmes</a:t>
            </a:r>
            <a:r>
              <a:rPr lang="en-US" sz="32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Watson Team</a:t>
            </a:r>
          </a:p>
          <a:p>
            <a:pPr marL="342900" marR="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kern="1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are Sherlock Holmes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You provide the genius, intuition, and direction.</a:t>
            </a: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3200" b="1" kern="1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AI is Dr. Watson</a:t>
            </a:r>
            <a:r>
              <a:rPr lang="en-US" sz="32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r>
              <a:rPr lang="en-US" sz="32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It handles the legwork and facts.</a:t>
            </a:r>
          </a:p>
          <a:p>
            <a:pPr marR="0"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32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5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1FB0C5-3DDB-401C-EB38-B4838F6EBF74}"/>
              </a:ext>
            </a:extLst>
          </p:cNvPr>
          <p:cNvSpPr txBox="1"/>
          <p:nvPr/>
        </p:nvSpPr>
        <p:spPr>
          <a:xfrm>
            <a:off x="476249" y="1380653"/>
            <a:ext cx="13801726" cy="542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b="1" kern="1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Watch Out for "Confident Blunders"</a:t>
            </a:r>
            <a:r>
              <a:rPr lang="en-US" sz="3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'Pattern' Trap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Sometimes, AI sounds professional but invents details.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sometimes called a “hallucination.”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example, asking for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biography of a fake person, 'Guadalupe O'Shea’ --1st Woman Astronaut landing on Mars via the Ares Space Mission -- can lead AI to invent a life, including fake awards and dates</a:t>
            </a: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b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◦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Golden Rule: </a:t>
            </a:r>
            <a:r>
              <a:rPr lang="en-US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isn't lying on purpose but always verify facts!</a:t>
            </a:r>
            <a:endParaRPr lang="en-US" sz="32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kern="100" dirty="0"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76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66693"/>
            <a:ext cx="449020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Everyday AI You Already Use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3790" y="3773686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537930" y="3891439"/>
            <a:ext cx="324100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Netflix/Spotify suggestions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39144" y="3773686"/>
            <a:ext cx="496133" cy="49613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183285" y="38914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Smart speakers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790" y="4666655"/>
            <a:ext cx="496133" cy="49613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37930" y="47844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Email spam filters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39144" y="4666655"/>
            <a:ext cx="496133" cy="49613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8183285" y="478440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DM Sans Semi Bold" pitchFamily="34" charset="-122"/>
                <a:cs typeface="Arial" panose="020B0604020202020204" pitchFamily="34" charset="0"/>
              </a:rPr>
              <a:t>Photo enhancement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198092-24B8-38D8-13A6-A67F00500983}"/>
              </a:ext>
            </a:extLst>
          </p:cNvPr>
          <p:cNvSpPr txBox="1"/>
          <p:nvPr/>
        </p:nvSpPr>
        <p:spPr>
          <a:xfrm>
            <a:off x="4591050" y="5559624"/>
            <a:ext cx="4615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Voice Typing On Phones</a:t>
            </a:r>
          </a:p>
        </p:txBody>
      </p:sp>
      <p:pic>
        <p:nvPicPr>
          <p:cNvPr id="15" name="Picture 14" descr="A blue phone symbol in a circle&#10;&#10;AI-generated content may be incorrect.">
            <a:extLst>
              <a:ext uri="{FF2B5EF4-FFF2-40B4-BE49-F238E27FC236}">
                <a16:creationId xmlns:a16="http://schemas.microsoft.com/office/drawing/2014/main" id="{501FA410-236F-B430-B8E8-4C64C000A9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44820" y="5559624"/>
            <a:ext cx="541480" cy="5232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8432" y="3903935"/>
            <a:ext cx="5770623" cy="4217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Play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VIDEO #2 How AI Works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132821" y="3589695"/>
            <a:ext cx="9977795" cy="124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403033" y="4988957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endParaRPr lang="en-US"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its comic — full view">
            <a:extLst>
              <a:ext uri="{FF2B5EF4-FFF2-40B4-BE49-F238E27FC236}">
                <a16:creationId xmlns:a16="http://schemas.microsoft.com/office/drawing/2014/main" id="{33D93EC3-A164-529C-3AB3-271E9E8DB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0" y="1811623"/>
            <a:ext cx="13500505" cy="420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16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8C26C1-64FA-1EBC-34E1-8963F5E33FEA}"/>
              </a:ext>
            </a:extLst>
          </p:cNvPr>
          <p:cNvSpPr txBox="1"/>
          <p:nvPr/>
        </p:nvSpPr>
        <p:spPr>
          <a:xfrm>
            <a:off x="1170665" y="3388155"/>
            <a:ext cx="11333901" cy="1175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9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Stretch Break!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Any Questions So Far?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8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8DFDA3-E24B-4088-6E86-CE2821D8B9C6}"/>
              </a:ext>
            </a:extLst>
          </p:cNvPr>
          <p:cNvSpPr txBox="1"/>
          <p:nvPr/>
        </p:nvSpPr>
        <p:spPr>
          <a:xfrm>
            <a:off x="2067592" y="3561229"/>
            <a:ext cx="93594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Introduction to ChatGPT</a:t>
            </a:r>
          </a:p>
        </p:txBody>
      </p:sp>
    </p:spTree>
    <p:extLst>
      <p:ext uri="{BB962C8B-B14F-4D97-AF65-F5344CB8AC3E}">
        <p14:creationId xmlns:p14="http://schemas.microsoft.com/office/powerpoint/2010/main" val="176856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8969" y="208204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10727" y="2788397"/>
            <a:ext cx="13113782" cy="249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Welcome, Cromwell Senior Center (CSC) Members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10727" y="4535128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A friendly, practical introduction to AI &amp; ChatGPT</a:t>
            </a:r>
          </a:p>
          <a:p>
            <a:pPr marL="0" indent="0" algn="l">
              <a:lnSpc>
                <a:spcPts val="2950"/>
              </a:lnSpc>
              <a:buNone/>
            </a:pPr>
            <a:endParaRPr lang="en-US" sz="3200" b="1" dirty="0">
              <a:solidFill>
                <a:srgbClr val="384653"/>
              </a:solidFill>
              <a:latin typeface="Arial" panose="020B0604020202020204" pitchFamily="34" charset="0"/>
              <a:ea typeface="Montserrat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— no jargon, no pressure, and no tests!</a:t>
            </a:r>
            <a:endParaRPr 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34947"/>
            <a:ext cx="300406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Is ChatGPT?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030974"/>
            <a:ext cx="13831322" cy="124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9800"/>
              </a:lnSpc>
              <a:buNone/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Answer: AI that you talk to </a:t>
            </a:r>
            <a:r>
              <a:rPr lang="en-US" sz="4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 plain English.</a:t>
            </a:r>
            <a:endParaRPr lang="en-US" sz="4400" dirty="0">
              <a:latin typeface="Arial" panose="020B0604020202020204" pitchFamily="34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8309" y="4562475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374338" y="462760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Explains things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7433667" y="4562475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8049697" y="4627602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Writes things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58309" y="5368052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374338" y="5433179"/>
            <a:ext cx="284404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Helps plan &amp; troubleshoot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7433667" y="5368052"/>
            <a:ext cx="426482" cy="426482"/>
          </a:xfrm>
          <a:prstGeom prst="roundRect">
            <a:avLst>
              <a:gd name="adj" fmla="val 66678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8049697" y="5433179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Patient and friendly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3044785"/>
            <a:ext cx="4257913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How ChatGPT Works (Simple)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735586"/>
            <a:ext cx="4371261" cy="75830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47857" y="4683443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Learns patterns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0" y="3735586"/>
            <a:ext cx="4371261" cy="75830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319117" y="4683443"/>
            <a:ext cx="4371261" cy="12125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Predicts the following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best sentence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830" y="3735586"/>
            <a:ext cx="4371261" cy="75830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375422" y="4683442"/>
            <a:ext cx="5125156" cy="1950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450"/>
              </a:lnSpc>
            </a:pPr>
            <a:r>
              <a:rPr lang="en-US" sz="2400" b="1" dirty="0"/>
              <a:t>Does not browse the live internet </a:t>
            </a:r>
          </a:p>
          <a:p>
            <a:pPr>
              <a:lnSpc>
                <a:spcPts val="2450"/>
              </a:lnSpc>
            </a:pPr>
            <a:r>
              <a:rPr lang="en-US" sz="2400" b="1" dirty="0"/>
              <a:t>by default — unless your question </a:t>
            </a:r>
          </a:p>
          <a:p>
            <a:pPr>
              <a:lnSpc>
                <a:spcPts val="2450"/>
              </a:lnSpc>
            </a:pPr>
            <a:r>
              <a:rPr lang="en-US" sz="2400" b="1" dirty="0"/>
              <a:t>clearly asks for current information.</a:t>
            </a:r>
            <a:endParaRPr lang="en-US" sz="2400" b="1" dirty="0">
              <a:solidFill>
                <a:srgbClr val="384653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450"/>
              </a:lnSpc>
              <a:buNone/>
            </a:pPr>
            <a:endParaRPr lang="en-US" sz="2400" b="1" dirty="0">
              <a:solidFill>
                <a:srgbClr val="384653"/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What’s the best price for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2400" b="1" i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gas, today?”</a:t>
            </a:r>
          </a:p>
          <a:p>
            <a:pPr marL="0" indent="0" algn="l">
              <a:lnSpc>
                <a:spcPts val="2450"/>
              </a:lnSpc>
              <a:buNone/>
            </a:pP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065020"/>
            <a:ext cx="4127778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Prompts = Your Instructions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661047"/>
            <a:ext cx="7996952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 prompt is </a:t>
            </a:r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your question</a:t>
            </a:r>
            <a:r>
              <a:rPr lang="en-US" sz="540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.</a:t>
            </a:r>
            <a:endParaRPr lang="en-US" sz="5400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3805833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350" b="1" dirty="0">
                <a:solidFill>
                  <a:srgbClr val="2E3C4E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Examples:</a:t>
            </a:r>
            <a:endParaRPr lang="en-US" sz="235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58309" y="4748570"/>
            <a:ext cx="4244816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4725710"/>
            <a:ext cx="4244816" cy="91440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396" y="4464248"/>
            <a:ext cx="568643" cy="56864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67013" y="4634865"/>
            <a:ext cx="227409" cy="227409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0717" y="5648920"/>
            <a:ext cx="382000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"Explain this simply."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5192673" y="4748570"/>
            <a:ext cx="4244935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673" y="4725710"/>
            <a:ext cx="4244935" cy="91440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760" y="4464248"/>
            <a:ext cx="568643" cy="568643"/>
          </a:xfrm>
          <a:prstGeom prst="rect">
            <a:avLst/>
          </a:prstGeom>
        </p:spPr>
      </p:pic>
      <p:pic>
        <p:nvPicPr>
          <p:cNvPr id="14" name="Image 6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1376" y="4634865"/>
            <a:ext cx="227409" cy="227409"/>
          </a:xfrm>
          <a:prstGeom prst="rect">
            <a:avLst/>
          </a:prstGeom>
        </p:spPr>
      </p:pic>
      <p:sp>
        <p:nvSpPr>
          <p:cNvPr id="16" name="Text 6"/>
          <p:cNvSpPr/>
          <p:nvPr/>
        </p:nvSpPr>
        <p:spPr>
          <a:xfrm>
            <a:off x="5405080" y="5648920"/>
            <a:ext cx="3820120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"Write a friendly note."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9627156" y="4748570"/>
            <a:ext cx="4244816" cy="1416010"/>
          </a:xfrm>
          <a:prstGeom prst="roundRect">
            <a:avLst>
              <a:gd name="adj" fmla="val 7749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8" name="Image 8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156" y="4725710"/>
            <a:ext cx="4244816" cy="91440"/>
          </a:xfrm>
          <a:prstGeom prst="rect">
            <a:avLst/>
          </a:prstGeom>
        </p:spPr>
      </p:pic>
      <p:pic>
        <p:nvPicPr>
          <p:cNvPr id="19" name="Image 9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5243" y="4464248"/>
            <a:ext cx="568643" cy="568643"/>
          </a:xfrm>
          <a:prstGeom prst="rect">
            <a:avLst/>
          </a:prstGeom>
        </p:spPr>
      </p:pic>
      <p:pic>
        <p:nvPicPr>
          <p:cNvPr id="20" name="Image 10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35859" y="4634865"/>
            <a:ext cx="227409" cy="227409"/>
          </a:xfrm>
          <a:prstGeom prst="rect">
            <a:avLst/>
          </a:prstGeom>
        </p:spPr>
      </p:pic>
      <p:sp>
        <p:nvSpPr>
          <p:cNvPr id="22" name="Text 8"/>
          <p:cNvSpPr/>
          <p:nvPr/>
        </p:nvSpPr>
        <p:spPr>
          <a:xfrm>
            <a:off x="9839563" y="5648920"/>
            <a:ext cx="3820001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"Show steps one at a time."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824DB-546E-5B57-7CBA-0D40FE785868}"/>
              </a:ext>
            </a:extLst>
          </p:cNvPr>
          <p:cNvSpPr txBox="1"/>
          <p:nvPr/>
        </p:nvSpPr>
        <p:spPr>
          <a:xfrm>
            <a:off x="3078074" y="6306591"/>
            <a:ext cx="8701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There are no perfect questions — you can’t “break” it.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06197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Tone Control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596997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55477" y="3794165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Friendlier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09974" y="3596997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07141" y="3794165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Shorter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554974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55477" y="475214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More fun</a:t>
            </a:r>
            <a:endParaRPr lang="en-US" sz="2400" dirty="0">
              <a:latin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09974" y="4554974"/>
            <a:ext cx="6462117" cy="768429"/>
          </a:xfrm>
          <a:prstGeom prst="roundRect">
            <a:avLst>
              <a:gd name="adj" fmla="val 3700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07141" y="4752142"/>
            <a:ext cx="2993350" cy="374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More formal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02838"/>
            <a:ext cx="250448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Correcting AI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393638"/>
            <a:ext cx="4244816" cy="2133005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57" y="3583186"/>
            <a:ext cx="3827026" cy="93416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51525" y="3735705"/>
            <a:ext cx="386572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"Try again, simpler."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673" y="3393638"/>
            <a:ext cx="4244935" cy="2133005"/>
          </a:xfrm>
          <a:prstGeom prst="rect">
            <a:avLst/>
          </a:prstGeom>
        </p:spPr>
      </p:pic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220" y="3583186"/>
            <a:ext cx="3827026" cy="934164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5647195" y="3735705"/>
            <a:ext cx="3865840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"Make it shorter."</a:t>
            </a:r>
            <a:endParaRPr lang="en-US" sz="2400" dirty="0">
              <a:latin typeface="Arial" panose="020B0604020202020204" pitchFamily="34" charset="0"/>
            </a:endParaRPr>
          </a:p>
        </p:txBody>
      </p:sp>
      <p:pic>
        <p:nvPicPr>
          <p:cNvPr id="9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156" y="3393638"/>
            <a:ext cx="4244816" cy="2133005"/>
          </a:xfrm>
          <a:prstGeom prst="rect">
            <a:avLst/>
          </a:prstGeom>
        </p:spPr>
      </p:pic>
      <p:pic>
        <p:nvPicPr>
          <p:cNvPr id="10" name="Image 5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703" y="3583186"/>
            <a:ext cx="3827026" cy="934164"/>
          </a:xfrm>
          <a:prstGeom prst="rect">
            <a:avLst/>
          </a:prstGeom>
        </p:spPr>
      </p:pic>
      <p:sp>
        <p:nvSpPr>
          <p:cNvPr id="11" name="Text 3"/>
          <p:cNvSpPr/>
          <p:nvPr/>
        </p:nvSpPr>
        <p:spPr>
          <a:xfrm>
            <a:off x="9967555" y="3735705"/>
            <a:ext cx="3865721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"No wrong questions."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32528"/>
            <a:ext cx="7254240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Real Everyday Uses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278505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502700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Travel plans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1722" y="3278505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25916" y="3502700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Notes &amp; messages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3278505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9329" y="3502700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Recipes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8309" y="4290179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2504" y="4514374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Tech troubleshooting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5201722" y="4290179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425916" y="4514374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Senior phone help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645134" y="4290179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9869329" y="4514374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Gift ideas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58309" y="5301853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2504" y="5526048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Memory joggers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201722" y="5301853"/>
            <a:ext cx="4226838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425916" y="5526048"/>
            <a:ext cx="377844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Budget reminders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9645134" y="5301853"/>
            <a:ext cx="4226957" cy="795099"/>
          </a:xfrm>
          <a:prstGeom prst="roundRect">
            <a:avLst>
              <a:gd name="adj" fmla="val 40875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869329" y="5526048"/>
            <a:ext cx="3778568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Event planning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8900"/>
            <a:ext cx="582108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Let’s Talk Safety Basics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3774877"/>
            <a:ext cx="6448544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999071"/>
            <a:ext cx="289917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Don't share private info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423428" y="3774877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47623" y="3999071"/>
            <a:ext cx="419921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Double-check important answers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58309" y="4796076"/>
            <a:ext cx="6448544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2504" y="50202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Ask for sources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423428" y="4796076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7623" y="5020270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Use common sense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320766"/>
            <a:ext cx="660832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Safe vs Not Safe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57497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Safe: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2190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recipes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8309" y="46415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notes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8309" y="5063966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stories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8309" y="5486400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planning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87139" y="3574971"/>
            <a:ext cx="3420904" cy="427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3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3643D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Not Safe: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87139" y="4219099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SSN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87139" y="4641533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bank info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587139" y="5063966"/>
            <a:ext cx="6292572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lvl="0" indent="-342900">
              <a:lnSpc>
                <a:spcPts val="2700"/>
              </a:lnSpc>
              <a:buSzPct val="100000"/>
              <a:buFontTx/>
              <a:buChar char="•"/>
              <a:defRPr/>
            </a:pPr>
            <a:r>
              <a:rPr lang="en-US" sz="2800" dirty="0"/>
              <a:t> Final medical or legal decisions</a:t>
            </a:r>
          </a:p>
          <a:p>
            <a:pPr lvl="0">
              <a:lnSpc>
                <a:spcPts val="2700"/>
              </a:lnSpc>
              <a:buSzPct val="100000"/>
              <a:defRPr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</a:rPr>
              <a:t>(always verify with a Doctor or Lawyer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938463"/>
            <a:ext cx="6388298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5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Accuracy Clues</a:t>
            </a:r>
            <a:endParaRPr kumimoji="0" lang="en-US" sz="445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09" y="4084439"/>
            <a:ext cx="4226838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05364" y="433149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Has sources → good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1722" y="4084439"/>
            <a:ext cx="4226838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48776" y="433149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Vague → check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4084439"/>
            <a:ext cx="4226957" cy="1206579"/>
          </a:xfrm>
          <a:prstGeom prst="roundRect">
            <a:avLst>
              <a:gd name="adj" fmla="val 26935"/>
            </a:avLst>
          </a:prstGeom>
          <a:solidFill>
            <a:srgbClr val="FFFFFF"/>
          </a:solidFill>
          <a:ln w="3048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92189" y="4331494"/>
            <a:ext cx="3732848" cy="712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Confident but unsourced → verify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8B7A9-576B-1DCE-26C9-6FDFC464E80F}"/>
              </a:ext>
            </a:extLst>
          </p:cNvPr>
          <p:cNvSpPr txBox="1"/>
          <p:nvPr/>
        </p:nvSpPr>
        <p:spPr>
          <a:xfrm>
            <a:off x="809564" y="2075498"/>
            <a:ext cx="50032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Let’s Talk Accuracy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156579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Family Uses  -- A Primary ChatGPT Benefit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1"/>
          <p:cNvSpPr/>
          <p:nvPr/>
        </p:nvSpPr>
        <p:spPr>
          <a:xfrm>
            <a:off x="75830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Poems for grandkids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819" y="3302556"/>
            <a:ext cx="541615" cy="5416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21981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Birthday notes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329" y="3302556"/>
            <a:ext cx="541615" cy="54161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9681329" y="4114919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Memory stories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09" y="4904423"/>
            <a:ext cx="541615" cy="54161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58309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Translate tech jargon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819" y="4904423"/>
            <a:ext cx="541615" cy="541615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219819" y="5716786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Plan events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8B0D6-7E3C-7DAF-09ED-F26344886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569" y="3284477"/>
            <a:ext cx="837094" cy="876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981C15F-3F84-A87B-9EFF-966589ADD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80722" y="3138953"/>
            <a:ext cx="967547" cy="10221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B69912-E327-2C8A-AC83-A6C1D3FF3E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8691" y="3138953"/>
            <a:ext cx="806890" cy="7431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BA2972-094C-D6A8-6E91-3C2E8A1F9C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709" y="4679682"/>
            <a:ext cx="846667" cy="8285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BB471C7-188B-2643-E463-5800D55DE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9981" y="4792230"/>
            <a:ext cx="741289" cy="765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EAE9E-2B1D-45C0-E476-91A29FBBD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7B9722B-AAA2-0667-A9F4-4057A62624EE}"/>
              </a:ext>
            </a:extLst>
          </p:cNvPr>
          <p:cNvGrpSpPr/>
          <p:nvPr/>
        </p:nvGrpSpPr>
        <p:grpSpPr>
          <a:xfrm>
            <a:off x="816650" y="1594694"/>
            <a:ext cx="13042820" cy="5563432"/>
            <a:chOff x="793790" y="3015496"/>
            <a:chExt cx="13042820" cy="5563432"/>
          </a:xfrm>
        </p:grpSpPr>
        <p:sp>
          <p:nvSpPr>
            <p:cNvPr id="2" name="Text 0">
              <a:extLst>
                <a:ext uri="{FF2B5EF4-FFF2-40B4-BE49-F238E27FC236}">
                  <a16:creationId xmlns:a16="http://schemas.microsoft.com/office/drawing/2014/main" id="{71410042-D04E-BE3D-CD62-E0F7028019B2}"/>
                </a:ext>
              </a:extLst>
            </p:cNvPr>
            <p:cNvSpPr/>
            <p:nvPr/>
          </p:nvSpPr>
          <p:spPr>
            <a:xfrm>
              <a:off x="793790" y="3015496"/>
              <a:ext cx="6068497" cy="58912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4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700" b="0" i="0" u="none" strike="noStrike" kern="1200" cap="none" spc="0" normalizeH="0" baseline="0" noProof="0" dirty="0">
                  <a:ln>
                    <a:noFill/>
                  </a:ln>
                  <a:solidFill>
                    <a:srgbClr val="030303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Meet Jim Kallaugher: </a:t>
              </a:r>
              <a:r>
                <a: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CSC Member &amp; Volunteer</a:t>
              </a:r>
              <a:endPara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3" name="Shape 1">
              <a:extLst>
                <a:ext uri="{FF2B5EF4-FFF2-40B4-BE49-F238E27FC236}">
                  <a16:creationId xmlns:a16="http://schemas.microsoft.com/office/drawing/2014/main" id="{37A031A9-4F30-BFD0-D1AD-FACF8F4F9A3E}"/>
                </a:ext>
              </a:extLst>
            </p:cNvPr>
            <p:cNvSpPr/>
            <p:nvPr/>
          </p:nvSpPr>
          <p:spPr>
            <a:xfrm>
              <a:off x="793790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Shape 2">
              <a:extLst>
                <a:ext uri="{FF2B5EF4-FFF2-40B4-BE49-F238E27FC236}">
                  <a16:creationId xmlns:a16="http://schemas.microsoft.com/office/drawing/2014/main" id="{5D9F45EF-3BBE-C631-741C-A5750EF2AC96}"/>
                </a:ext>
              </a:extLst>
            </p:cNvPr>
            <p:cNvSpPr/>
            <p:nvPr/>
          </p:nvSpPr>
          <p:spPr>
            <a:xfrm>
              <a:off x="982266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" name="Image 1" descr="preencoded.png">
              <a:extLst>
                <a:ext uri="{FF2B5EF4-FFF2-40B4-BE49-F238E27FC236}">
                  <a16:creationId xmlns:a16="http://schemas.microsoft.com/office/drawing/2014/main" id="{53C7F804-A77A-8707-5015-A32FC8E6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7761" y="4231362"/>
              <a:ext cx="254437" cy="254437"/>
            </a:xfrm>
            <a:prstGeom prst="rect">
              <a:avLst/>
            </a:prstGeom>
          </p:spPr>
        </p:pic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B92A167B-2BA9-D579-09CD-98FF630A8D20}"/>
                </a:ext>
              </a:extLst>
            </p:cNvPr>
            <p:cNvSpPr/>
            <p:nvPr/>
          </p:nvSpPr>
          <p:spPr>
            <a:xfrm>
              <a:off x="1008162" y="4706124"/>
              <a:ext cx="2356842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Red Glen Electronics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DE19DC6A-B954-7620-38A9-31117768825D}"/>
                </a:ext>
              </a:extLst>
            </p:cNvPr>
            <p:cNvSpPr/>
            <p:nvPr/>
          </p:nvSpPr>
          <p:spPr>
            <a:xfrm>
              <a:off x="1008162" y="5050334"/>
              <a:ext cx="3845004" cy="905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Founder and operator, with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friendly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“Home Tech Help for Hire”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2000" dirty="0">
                  <a:solidFill>
                    <a:srgbClr val="464646"/>
                  </a:solidFill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or Boomers.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</a:b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Shape 5">
              <a:extLst>
                <a:ext uri="{FF2B5EF4-FFF2-40B4-BE49-F238E27FC236}">
                  <a16:creationId xmlns:a16="http://schemas.microsoft.com/office/drawing/2014/main" id="{206D784A-8550-322A-914D-E1BE8A902B52}"/>
                </a:ext>
              </a:extLst>
            </p:cNvPr>
            <p:cNvSpPr/>
            <p:nvPr/>
          </p:nvSpPr>
          <p:spPr>
            <a:xfrm>
              <a:off x="5213827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Shape 6">
              <a:extLst>
                <a:ext uri="{FF2B5EF4-FFF2-40B4-BE49-F238E27FC236}">
                  <a16:creationId xmlns:a16="http://schemas.microsoft.com/office/drawing/2014/main" id="{F0CF68A1-D199-FBC2-C0C5-5AB9970E056C}"/>
                </a:ext>
              </a:extLst>
            </p:cNvPr>
            <p:cNvSpPr/>
            <p:nvPr/>
          </p:nvSpPr>
          <p:spPr>
            <a:xfrm>
              <a:off x="5392698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0" name="Image 2" descr="preencoded.png">
              <a:extLst>
                <a:ext uri="{FF2B5EF4-FFF2-40B4-BE49-F238E27FC236}">
                  <a16:creationId xmlns:a16="http://schemas.microsoft.com/office/drawing/2014/main" id="{050158B5-95E5-3A7B-6F64-B0427CA6E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548193" y="4231362"/>
              <a:ext cx="254437" cy="254437"/>
            </a:xfrm>
            <a:prstGeom prst="rect">
              <a:avLst/>
            </a:prstGeom>
          </p:spPr>
        </p:pic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EED90184-B368-E7A0-B7F6-957FFA802C3F}"/>
                </a:ext>
              </a:extLst>
            </p:cNvPr>
            <p:cNvSpPr/>
            <p:nvPr/>
          </p:nvSpPr>
          <p:spPr>
            <a:xfrm>
              <a:off x="5392698" y="4730948"/>
              <a:ext cx="2356842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Weekly Tech Tuesdays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Text 8">
              <a:extLst>
                <a:ext uri="{FF2B5EF4-FFF2-40B4-BE49-F238E27FC236}">
                  <a16:creationId xmlns:a16="http://schemas.microsoft.com/office/drawing/2014/main" id="{57D71759-1FCC-9031-5A26-C6729528ABDB}"/>
                </a:ext>
              </a:extLst>
            </p:cNvPr>
            <p:cNvSpPr/>
            <p:nvPr/>
          </p:nvSpPr>
          <p:spPr>
            <a:xfrm>
              <a:off x="5392698" y="5113436"/>
              <a:ext cx="3845004" cy="905113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Volunteer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tech support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and guidance to community members on Tuesday </a:t>
              </a:r>
              <a:r>
                <a:rPr lang="en-US" sz="2000" dirty="0">
                  <a:solidFill>
                    <a:srgbClr val="464646"/>
                  </a:solidFill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afternoons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.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Shape 9">
              <a:extLst>
                <a:ext uri="{FF2B5EF4-FFF2-40B4-BE49-F238E27FC236}">
                  <a16:creationId xmlns:a16="http://schemas.microsoft.com/office/drawing/2014/main" id="{AE8D95F0-1C6E-1E35-1651-93C139683446}"/>
                </a:ext>
              </a:extLst>
            </p:cNvPr>
            <p:cNvSpPr/>
            <p:nvPr/>
          </p:nvSpPr>
          <p:spPr>
            <a:xfrm>
              <a:off x="9614654" y="3887391"/>
              <a:ext cx="4221956" cy="2443877"/>
            </a:xfrm>
            <a:prstGeom prst="roundRect">
              <a:avLst>
                <a:gd name="adj" fmla="val 1157"/>
              </a:avLst>
            </a:prstGeom>
            <a:solidFill>
              <a:srgbClr val="F2EEEE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Shape 10">
              <a:extLst>
                <a:ext uri="{FF2B5EF4-FFF2-40B4-BE49-F238E27FC236}">
                  <a16:creationId xmlns:a16="http://schemas.microsoft.com/office/drawing/2014/main" id="{FC83B78D-1EA7-62C3-83BB-88C314F4D4C2}"/>
                </a:ext>
              </a:extLst>
            </p:cNvPr>
            <p:cNvSpPr/>
            <p:nvPr/>
          </p:nvSpPr>
          <p:spPr>
            <a:xfrm>
              <a:off x="9803130" y="4075867"/>
              <a:ext cx="565547" cy="565547"/>
            </a:xfrm>
            <a:prstGeom prst="roundRect">
              <a:avLst>
                <a:gd name="adj" fmla="val 16166801"/>
              </a:avLst>
            </a:prstGeom>
            <a:solidFill>
              <a:schemeClr val="accent1">
                <a:lumMod val="75000"/>
              </a:schemeClr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5" name="Image 3" descr="preencoded.png">
              <a:extLst>
                <a:ext uri="{FF2B5EF4-FFF2-40B4-BE49-F238E27FC236}">
                  <a16:creationId xmlns:a16="http://schemas.microsoft.com/office/drawing/2014/main" id="{A0B619FB-2FB0-5A7D-EB51-6329A8AC91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958626" y="4231362"/>
              <a:ext cx="254437" cy="254437"/>
            </a:xfrm>
            <a:prstGeom prst="rect">
              <a:avLst/>
            </a:prstGeom>
          </p:spPr>
        </p:pic>
        <p:sp>
          <p:nvSpPr>
            <p:cNvPr id="16" name="Text 11">
              <a:extLst>
                <a:ext uri="{FF2B5EF4-FFF2-40B4-BE49-F238E27FC236}">
                  <a16:creationId xmlns:a16="http://schemas.microsoft.com/office/drawing/2014/main" id="{14BB6562-8868-8261-D8C1-11DCBA34D5CA}"/>
                </a:ext>
              </a:extLst>
            </p:cNvPr>
            <p:cNvSpPr/>
            <p:nvPr/>
          </p:nvSpPr>
          <p:spPr>
            <a:xfrm>
              <a:off x="9803130" y="4730948"/>
              <a:ext cx="2640687" cy="29468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23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5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DM Sans Semi Bold" pitchFamily="34" charset="-122"/>
                  <a:cs typeface="Arial" panose="020B0604020202020204" pitchFamily="34" charset="0"/>
                  <a:sym typeface="Arial"/>
                </a:rPr>
                <a:t>Monthly Tech Presentations</a:t>
              </a:r>
              <a:endParaRPr kumimoji="0" lang="en-US" sz="18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Text 12">
              <a:extLst>
                <a:ext uri="{FF2B5EF4-FFF2-40B4-BE49-F238E27FC236}">
                  <a16:creationId xmlns:a16="http://schemas.microsoft.com/office/drawing/2014/main" id="{205F5829-8CBE-B7D7-9438-73D4D600E5EC}"/>
                </a:ext>
              </a:extLst>
            </p:cNvPr>
            <p:cNvSpPr/>
            <p:nvPr/>
          </p:nvSpPr>
          <p:spPr>
            <a:xfrm>
              <a:off x="9803130" y="5072740"/>
              <a:ext cx="3845004" cy="12054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>
                <a:lnSpc>
                  <a:spcPts val="2350"/>
                </a:lnSpc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Conduct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tech topic seminars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for better understanding &amp; to encourage </a:t>
              </a:r>
              <a:r>
                <a:rPr lang="en-US" sz="2000" dirty="0"/>
                <a:t>confidence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Text 13">
              <a:extLst>
                <a:ext uri="{FF2B5EF4-FFF2-40B4-BE49-F238E27FC236}">
                  <a16:creationId xmlns:a16="http://schemas.microsoft.com/office/drawing/2014/main" id="{6BDE9951-7348-CD0F-84C3-98A4BA554A2E}"/>
                </a:ext>
              </a:extLst>
            </p:cNvPr>
            <p:cNvSpPr/>
            <p:nvPr/>
          </p:nvSpPr>
          <p:spPr>
            <a:xfrm>
              <a:off x="888087" y="7118390"/>
              <a:ext cx="12760047" cy="60340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lvl="0">
                <a:lnSpc>
                  <a:spcPts val="2350"/>
                </a:lnSpc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64646"/>
                  </a:solidFill>
                  <a:effectLst/>
                  <a:uLnTx/>
                  <a:uFillTx/>
                  <a:latin typeface="Arial" panose="020B0604020202020204" pitchFamily="34" charset="0"/>
                  <a:ea typeface="Inter Medium" pitchFamily="34" charset="-122"/>
                  <a:cs typeface="Arial" panose="020B0604020202020204" pitchFamily="34" charset="0"/>
                  <a:sym typeface="Arial"/>
                </a:rPr>
                <a:t>With </a:t>
              </a:r>
              <a:r>
                <a:rPr lang="en-US" sz="2800" b="1" dirty="0"/>
                <a:t>25+ years of experience making technology clear, simple, and accessible.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Shape 14">
              <a:extLst>
                <a:ext uri="{FF2B5EF4-FFF2-40B4-BE49-F238E27FC236}">
                  <a16:creationId xmlns:a16="http://schemas.microsoft.com/office/drawing/2014/main" id="{EC9A27D5-A2B0-A4AF-541C-255FDCB7A437}"/>
                </a:ext>
              </a:extLst>
            </p:cNvPr>
            <p:cNvSpPr/>
            <p:nvPr/>
          </p:nvSpPr>
          <p:spPr>
            <a:xfrm>
              <a:off x="793790" y="6543318"/>
              <a:ext cx="22860" cy="1027509"/>
            </a:xfrm>
            <a:prstGeom prst="rect">
              <a:avLst/>
            </a:prstGeom>
            <a:solidFill>
              <a:srgbClr val="1C9770"/>
            </a:solidFill>
            <a:ln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628CB4-9255-42AC-0256-D4CFBF89B489}"/>
                </a:ext>
              </a:extLst>
            </p:cNvPr>
            <p:cNvSpPr txBox="1"/>
            <p:nvPr/>
          </p:nvSpPr>
          <p:spPr>
            <a:xfrm>
              <a:off x="805219" y="8055708"/>
              <a:ext cx="83508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387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C5AF9-5623-2EAD-E625-19B3EEB1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CBDD345-52F7-1584-D23E-14ACE2BBDD60}"/>
              </a:ext>
            </a:extLst>
          </p:cNvPr>
          <p:cNvSpPr/>
          <p:nvPr/>
        </p:nvSpPr>
        <p:spPr>
          <a:xfrm>
            <a:off x="758309" y="3208734"/>
            <a:ext cx="383774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B7D4B5A5-1E56-13F9-5A96-8EE340B05521}"/>
              </a:ext>
            </a:extLst>
          </p:cNvPr>
          <p:cNvSpPr/>
          <p:nvPr/>
        </p:nvSpPr>
        <p:spPr>
          <a:xfrm>
            <a:off x="2226007" y="3761890"/>
            <a:ext cx="12934395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600"/>
              </a:lnSpc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Play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“How ChatGPT Works” #3 Video Clip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ts val="5600"/>
              </a:lnSpc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E60DB266-0876-A90C-9140-24421211254B}"/>
              </a:ext>
            </a:extLst>
          </p:cNvPr>
          <p:cNvSpPr/>
          <p:nvPr/>
        </p:nvSpPr>
        <p:spPr>
          <a:xfrm>
            <a:off x="758309" y="4450794"/>
            <a:ext cx="871216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55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Barlow Bol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37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10727" y="1742520"/>
            <a:ext cx="7697867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5600"/>
              </a:lnSpc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</a:t>
            </a: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&amp; ChatGPT Boost Tech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Independence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10727" y="2888497"/>
            <a:ext cx="6448544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22" y="3112691"/>
            <a:ext cx="649962" cy="649962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3635" y="3291404"/>
            <a:ext cx="292418" cy="29241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034922" y="39792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Learn privately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3"/>
          <p:cNvSpPr/>
          <p:nvPr/>
        </p:nvSpPr>
        <p:spPr>
          <a:xfrm>
            <a:off x="7475846" y="2888497"/>
            <a:ext cx="6448663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041" y="3112691"/>
            <a:ext cx="649962" cy="649962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78753" y="3291404"/>
            <a:ext cx="292418" cy="29241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700041" y="3979228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No embarrassment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5"/>
          <p:cNvSpPr/>
          <p:nvPr/>
        </p:nvSpPr>
        <p:spPr>
          <a:xfrm>
            <a:off x="810727" y="4796076"/>
            <a:ext cx="6448544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Image 4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922" y="5000427"/>
            <a:ext cx="649962" cy="649962"/>
          </a:xfrm>
          <a:prstGeom prst="rect">
            <a:avLst/>
          </a:prstGeom>
        </p:spPr>
      </p:pic>
      <p:pic>
        <p:nvPicPr>
          <p:cNvPr id="13" name="Image 5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3635" y="5179140"/>
            <a:ext cx="292418" cy="292418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1034922" y="58669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Ask anything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hape 7"/>
          <p:cNvSpPr/>
          <p:nvPr/>
        </p:nvSpPr>
        <p:spPr>
          <a:xfrm>
            <a:off x="7475846" y="4776233"/>
            <a:ext cx="6448663" cy="1671161"/>
          </a:xfrm>
          <a:prstGeom prst="roundRect">
            <a:avLst>
              <a:gd name="adj" fmla="val 19447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Image 6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0041" y="5000427"/>
            <a:ext cx="649962" cy="649962"/>
          </a:xfrm>
          <a:prstGeom prst="rect">
            <a:avLst/>
          </a:prstGeom>
        </p:spPr>
      </p:pic>
      <p:pic>
        <p:nvPicPr>
          <p:cNvPr id="17" name="Image 7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78753" y="5179140"/>
            <a:ext cx="292418" cy="292418"/>
          </a:xfrm>
          <a:prstGeom prst="rect">
            <a:avLst/>
          </a:prstGeom>
        </p:spPr>
      </p:pic>
      <p:sp>
        <p:nvSpPr>
          <p:cNvPr id="18" name="Text 8"/>
          <p:cNvSpPr/>
          <p:nvPr/>
        </p:nvSpPr>
        <p:spPr>
          <a:xfrm>
            <a:off x="7700041" y="5866964"/>
            <a:ext cx="2850713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Solve frustrations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4B79A3B-AA5A-AA04-AD6E-A84BA5617F75}"/>
              </a:ext>
            </a:extLst>
          </p:cNvPr>
          <p:cNvSpPr txBox="1"/>
          <p:nvPr/>
        </p:nvSpPr>
        <p:spPr>
          <a:xfrm>
            <a:off x="5020464" y="2713713"/>
            <a:ext cx="7315200" cy="73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EF8B14-FBF8-B690-ABA7-E359FF7BE6BF}"/>
              </a:ext>
            </a:extLst>
          </p:cNvPr>
          <p:cNvSpPr txBox="1"/>
          <p:nvPr/>
        </p:nvSpPr>
        <p:spPr>
          <a:xfrm>
            <a:off x="3244081" y="4069455"/>
            <a:ext cx="6494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ChatGPT Concepts In Action</a:t>
            </a:r>
          </a:p>
        </p:txBody>
      </p:sp>
    </p:spTree>
    <p:extLst>
      <p:ext uri="{BB962C8B-B14F-4D97-AF65-F5344CB8AC3E}">
        <p14:creationId xmlns:p14="http://schemas.microsoft.com/office/powerpoint/2010/main" val="2592427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16378" y="2439939"/>
            <a:ext cx="3832258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Define Medicare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651528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450794"/>
            <a:ext cx="9398913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5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"Explain Medicare in simple terms for a friend turning 65."</a:t>
            </a:r>
            <a:endParaRPr kumimoji="0" lang="en-US" sz="3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628900"/>
            <a:ext cx="6306741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Key Takeaways for Chat…G-P-T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58310" y="3803518"/>
            <a:ext cx="4226838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982504" y="3872652"/>
            <a:ext cx="4305873" cy="609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= math, not magic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209342" y="3834276"/>
            <a:ext cx="4226838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4"/>
          <p:cNvSpPr/>
          <p:nvPr/>
        </p:nvSpPr>
        <p:spPr>
          <a:xfrm>
            <a:off x="5425916" y="3885915"/>
            <a:ext cx="4010264" cy="639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2800"/>
              </a:lnSpc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Creates — not copies</a:t>
            </a:r>
            <a: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 </a:t>
            </a:r>
            <a:b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lang="en-US" sz="22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“G”(Generative)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9645134" y="3774877"/>
            <a:ext cx="4226957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69329" y="3855416"/>
            <a:ext cx="4002761" cy="7834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Snapshot — not live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“P”(Pre-Trained)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8309" y="4796076"/>
            <a:ext cx="4588310" cy="917468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2504" y="4865255"/>
            <a:ext cx="4946535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Patterns = how it "thinks“ </a:t>
            </a:r>
            <a:b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The “T”(Transformer)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423428" y="4796076"/>
            <a:ext cx="6448663" cy="804624"/>
          </a:xfrm>
          <a:prstGeom prst="roundRect">
            <a:avLst>
              <a:gd name="adj" fmla="val 40391"/>
            </a:avLst>
          </a:prstGeom>
          <a:solidFill>
            <a:srgbClr val="D4E9F7"/>
          </a:solidFill>
          <a:ln w="7620">
            <a:solidFill>
              <a:srgbClr val="BACFDD"/>
            </a:solidFill>
            <a:prstDash val="soli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647623" y="5020270"/>
            <a:ext cx="3174802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384653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Your words shape results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3208734"/>
            <a:ext cx="3870841" cy="3562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lvl="0">
              <a:lnSpc>
                <a:spcPts val="2800"/>
              </a:lnSpc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More Ready Than You Think, Right Now.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05891" y="3951924"/>
            <a:ext cx="12480369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You bring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wisdom, patience, and curiosity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705891" y="5051807"/>
            <a:ext cx="5163860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E3C4E"/>
                </a:solidFill>
                <a:effectLst/>
                <a:uLnTx/>
                <a:uFillTx/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AI simply adds speed and clarity.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1">
            <a:extLst>
              <a:ext uri="{FF2B5EF4-FFF2-40B4-BE49-F238E27FC236}">
                <a16:creationId xmlns:a16="http://schemas.microsoft.com/office/drawing/2014/main" id="{7B369FB4-8B21-F60B-9EB4-511D72F52CB2}"/>
              </a:ext>
            </a:extLst>
          </p:cNvPr>
          <p:cNvSpPr/>
          <p:nvPr/>
        </p:nvSpPr>
        <p:spPr>
          <a:xfrm>
            <a:off x="705891" y="5224063"/>
            <a:ext cx="5701546" cy="712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2">
            <a:extLst>
              <a:ext uri="{FF2B5EF4-FFF2-40B4-BE49-F238E27FC236}">
                <a16:creationId xmlns:a16="http://schemas.microsoft.com/office/drawing/2014/main" id="{A3EA9DBB-2EDB-3ECA-B00C-053E40C3EB56}"/>
              </a:ext>
            </a:extLst>
          </p:cNvPr>
          <p:cNvSpPr/>
          <p:nvPr/>
        </p:nvSpPr>
        <p:spPr>
          <a:xfrm>
            <a:off x="809563" y="6139969"/>
            <a:ext cx="8608487" cy="5700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44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44F0E5-2BDE-5D6C-F309-ABE6A4BC2F09}"/>
              </a:ext>
            </a:extLst>
          </p:cNvPr>
          <p:cNvSpPr txBox="1"/>
          <p:nvPr/>
        </p:nvSpPr>
        <p:spPr>
          <a:xfrm>
            <a:off x="970844" y="3691271"/>
            <a:ext cx="95108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 don’t need to trust AI — you need to know how to use it wisely.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DA0BE-ECF4-3E2D-CF41-C9AF8AEC1CF9}"/>
              </a:ext>
            </a:extLst>
          </p:cNvPr>
          <p:cNvSpPr txBox="1"/>
          <p:nvPr/>
        </p:nvSpPr>
        <p:spPr>
          <a:xfrm>
            <a:off x="970844" y="2916045"/>
            <a:ext cx="7315200" cy="47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  <a:defRPr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You’re Still in Charge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95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50BF9D-9192-8348-46BD-B983A68013A0}"/>
              </a:ext>
            </a:extLst>
          </p:cNvPr>
          <p:cNvSpPr txBox="1"/>
          <p:nvPr/>
        </p:nvSpPr>
        <p:spPr>
          <a:xfrm>
            <a:off x="2545176" y="3822412"/>
            <a:ext cx="88702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Play ChatGPT for Seniors Video Clip #1</a:t>
            </a:r>
          </a:p>
        </p:txBody>
      </p:sp>
    </p:spTree>
    <p:extLst>
      <p:ext uri="{BB962C8B-B14F-4D97-AF65-F5344CB8AC3E}">
        <p14:creationId xmlns:p14="http://schemas.microsoft.com/office/powerpoint/2010/main" val="415667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53083" y="2156519"/>
            <a:ext cx="2867144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Today's Roadmap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2930128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01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3229451"/>
            <a:ext cx="6462117" cy="228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58309" y="3369945"/>
            <a:ext cx="2505670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What Are AI &amp; ChatGPT? (5m) 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409974" y="2930128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02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3229451"/>
            <a:ext cx="6462117" cy="2286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09974" y="3369945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Why they matter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8309" y="401335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03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4293751"/>
            <a:ext cx="6462117" cy="2286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58309" y="445317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How to stay safe?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7409974" y="401335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04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4293751"/>
            <a:ext cx="6462117" cy="2286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409974" y="4453176"/>
            <a:ext cx="3279815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Every day, senior-friendly uses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58309" y="509658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05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09" y="5358051"/>
            <a:ext cx="6462117" cy="22860"/>
          </a:xfrm>
          <a:prstGeom prst="rect">
            <a:avLst/>
          </a:prstGeom>
        </p:spPr>
      </p:pic>
      <p:sp>
        <p:nvSpPr>
          <p:cNvPr id="17" name="Text 10"/>
          <p:cNvSpPr/>
          <p:nvPr/>
        </p:nvSpPr>
        <p:spPr>
          <a:xfrm>
            <a:off x="758309" y="553640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demos (5m) &amp; Videos (5m)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18" name="Text 11"/>
          <p:cNvSpPr/>
          <p:nvPr/>
        </p:nvSpPr>
        <p:spPr>
          <a:xfrm>
            <a:off x="7409974" y="5096589"/>
            <a:ext cx="189548" cy="236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84653"/>
                </a:solidFill>
                <a:latin typeface="Arial" panose="020B0604020202020204" pitchFamily="34" charset="0"/>
                <a:ea typeface="Barlow Light" pitchFamily="34" charset="-122"/>
                <a:cs typeface="Arial" panose="020B0604020202020204" pitchFamily="34" charset="0"/>
              </a:rPr>
              <a:t>06</a:t>
            </a:r>
            <a:endParaRPr lang="en-US" sz="1450" dirty="0">
              <a:latin typeface="Arial" panose="020B0604020202020204" pitchFamily="34" charset="0"/>
            </a:endParaRPr>
          </a:p>
        </p:txBody>
      </p:sp>
      <p:pic>
        <p:nvPicPr>
          <p:cNvPr id="19" name="Image 5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974" y="5358051"/>
            <a:ext cx="6462117" cy="22860"/>
          </a:xfrm>
          <a:prstGeom prst="rect">
            <a:avLst/>
          </a:prstGeom>
        </p:spPr>
      </p:pic>
      <p:sp>
        <p:nvSpPr>
          <p:cNvPr id="20" name="Text 12"/>
          <p:cNvSpPr/>
          <p:nvPr/>
        </p:nvSpPr>
        <p:spPr>
          <a:xfrm>
            <a:off x="7409974" y="5536406"/>
            <a:ext cx="249435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384653"/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Q&amp;A (10m)</a:t>
            </a:r>
            <a:endParaRPr lang="en-US"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hatbot&#10;&#10;AI-generated content may be incorrect.">
            <a:extLst>
              <a:ext uri="{FF2B5EF4-FFF2-40B4-BE49-F238E27FC236}">
                <a16:creationId xmlns:a16="http://schemas.microsoft.com/office/drawing/2014/main" id="{50B63A79-CDF2-D1FC-9D74-FD13E1848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460" y="1586732"/>
            <a:ext cx="10611698" cy="57459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D95636A7-CA2A-E334-D94C-1D1D9C0A050C}"/>
              </a:ext>
            </a:extLst>
          </p:cNvPr>
          <p:cNvSpPr/>
          <p:nvPr/>
        </p:nvSpPr>
        <p:spPr>
          <a:xfrm>
            <a:off x="1409460" y="5929039"/>
            <a:ext cx="1531708" cy="126507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5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758678"/>
            <a:ext cx="3595926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DEMO: See? It's Easy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354705"/>
            <a:ext cx="6884670" cy="86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750"/>
              </a:lnSpc>
              <a:buNone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LIVE DEMO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4499491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"</a:t>
            </a: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Explain ChatGPT in one plain-English sentence. Then, try it in 3 separate tones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50674" y="5650950"/>
            <a:ext cx="1311378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24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Show ChatGPT works like texting or drafting email sentences.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2C94BA-BC28-24CF-BC0D-E0AF1E79B2A8}"/>
              </a:ext>
            </a:extLst>
          </p:cNvPr>
          <p:cNvSpPr txBox="1"/>
          <p:nvPr/>
        </p:nvSpPr>
        <p:spPr>
          <a:xfrm>
            <a:off x="758309" y="6208601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33A46C-E0AF-6E91-703C-69D8FC5CC5FB}"/>
              </a:ext>
            </a:extLst>
          </p:cNvPr>
          <p:cNvSpPr txBox="1"/>
          <p:nvPr/>
        </p:nvSpPr>
        <p:spPr>
          <a:xfrm>
            <a:off x="1997702" y="3570237"/>
            <a:ext cx="8956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Artificial Intelligence - AI</a:t>
            </a:r>
          </a:p>
        </p:txBody>
      </p:sp>
    </p:spTree>
    <p:extLst>
      <p:ext uri="{BB962C8B-B14F-4D97-AF65-F5344CB8AC3E}">
        <p14:creationId xmlns:p14="http://schemas.microsoft.com/office/powerpoint/2010/main" val="154368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8309" y="2416969"/>
            <a:ext cx="3703439" cy="3117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Two Words to Remember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8309" y="3202543"/>
            <a:ext cx="6325672" cy="1870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700"/>
              </a:lnSpc>
              <a:buNone/>
            </a:pPr>
            <a:r>
              <a:rPr lang="en-US" sz="11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Vast</a:t>
            </a:r>
            <a:endParaRPr lang="en-US" sz="117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8309" y="5262920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Trained on trillions of examples</a:t>
            </a:r>
            <a:endParaRPr lang="en-US" sz="3200" b="1" dirty="0">
              <a:latin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54039" y="3202543"/>
            <a:ext cx="6325672" cy="18708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700"/>
              </a:lnSpc>
              <a:buNone/>
            </a:pPr>
            <a:r>
              <a:rPr lang="en-US" sz="117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Barlow Bold" pitchFamily="34" charset="-122"/>
                <a:cs typeface="Arial" panose="020B0604020202020204" pitchFamily="34" charset="0"/>
              </a:rPr>
              <a:t>Fast</a:t>
            </a:r>
            <a:endParaRPr lang="en-US" sz="117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4039" y="5262920"/>
            <a:ext cx="6325672" cy="3790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50"/>
              </a:lnSpc>
              <a:buNone/>
            </a:pPr>
            <a:r>
              <a:rPr lang="en-US" sz="3200" b="1" dirty="0">
                <a:solidFill>
                  <a:srgbClr val="384653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Usually answers in seconds</a:t>
            </a:r>
            <a:endParaRPr lang="en-US" sz="32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GE_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GE_Template.potx" id="{B74F933B-2286-41FB-922B-34C3FD60F512}" vid="{2D75AE74-75CB-429C-A0F9-83A4F43DB397}"/>
    </a:ext>
  </a:extLst>
</a:theme>
</file>

<file path=ppt/theme/theme2.xml><?xml version="1.0" encoding="utf-8"?>
<a:theme xmlns:a="http://schemas.openxmlformats.org/drawingml/2006/main" name="1_RGE_Templat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9A67765-27D6-4EF2-936C-B5479059432A}" vid="{02E94EC6-BDC6-4D9F-A741-23865DE6E0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2866</TotalTime>
  <Words>3284</Words>
  <Application>Microsoft Office PowerPoint</Application>
  <PresentationFormat>Custom</PresentationFormat>
  <Paragraphs>689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Aptos Display</vt:lpstr>
      <vt:lpstr>Calibri</vt:lpstr>
      <vt:lpstr>Courier New</vt:lpstr>
      <vt:lpstr>Arial</vt:lpstr>
      <vt:lpstr>Aptos</vt:lpstr>
      <vt:lpstr>Symbol</vt:lpstr>
      <vt:lpstr>RGE_Template</vt:lpstr>
      <vt:lpstr>1_RGE_Template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Kallaugher</dc:creator>
  <cp:lastModifiedBy>Jim Kallaugher</cp:lastModifiedBy>
  <cp:revision>97</cp:revision>
  <cp:lastPrinted>2025-12-06T08:54:31Z</cp:lastPrinted>
  <dcterms:created xsi:type="dcterms:W3CDTF">2025-11-15T23:45:14Z</dcterms:created>
  <dcterms:modified xsi:type="dcterms:W3CDTF">2026-01-11T19:38:55Z</dcterms:modified>
</cp:coreProperties>
</file>